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9"/>
  </p:notesMasterIdLst>
  <p:handoutMasterIdLst>
    <p:handoutMasterId r:id="rId60"/>
  </p:handoutMasterIdLst>
  <p:sldIdLst>
    <p:sldId id="256" r:id="rId2"/>
    <p:sldId id="411" r:id="rId3"/>
    <p:sldId id="304" r:id="rId4"/>
    <p:sldId id="361" r:id="rId5"/>
    <p:sldId id="362" r:id="rId6"/>
    <p:sldId id="365" r:id="rId7"/>
    <p:sldId id="429" r:id="rId8"/>
    <p:sldId id="366" r:id="rId9"/>
    <p:sldId id="370" r:id="rId10"/>
    <p:sldId id="373" r:id="rId11"/>
    <p:sldId id="430" r:id="rId12"/>
    <p:sldId id="376" r:id="rId13"/>
    <p:sldId id="380" r:id="rId14"/>
    <p:sldId id="382" r:id="rId15"/>
    <p:sldId id="383" r:id="rId16"/>
    <p:sldId id="431" r:id="rId17"/>
    <p:sldId id="459" r:id="rId18"/>
    <p:sldId id="415" r:id="rId19"/>
    <p:sldId id="417" r:id="rId20"/>
    <p:sldId id="418" r:id="rId21"/>
    <p:sldId id="419" r:id="rId22"/>
    <p:sldId id="420" r:id="rId23"/>
    <p:sldId id="423" r:id="rId24"/>
    <p:sldId id="421" r:id="rId25"/>
    <p:sldId id="432" r:id="rId26"/>
    <p:sldId id="407" r:id="rId27"/>
    <p:sldId id="342" r:id="rId28"/>
    <p:sldId id="434" r:id="rId29"/>
    <p:sldId id="332" r:id="rId30"/>
    <p:sldId id="409" r:id="rId31"/>
    <p:sldId id="426" r:id="rId32"/>
    <p:sldId id="428" r:id="rId33"/>
    <p:sldId id="410" r:id="rId34"/>
    <p:sldId id="427" r:id="rId35"/>
    <p:sldId id="450" r:id="rId36"/>
    <p:sldId id="453" r:id="rId37"/>
    <p:sldId id="449" r:id="rId38"/>
    <p:sldId id="447" r:id="rId39"/>
    <p:sldId id="454" r:id="rId40"/>
    <p:sldId id="448" r:id="rId41"/>
    <p:sldId id="446" r:id="rId42"/>
    <p:sldId id="435" r:id="rId43"/>
    <p:sldId id="445" r:id="rId44"/>
    <p:sldId id="451" r:id="rId45"/>
    <p:sldId id="444" r:id="rId46"/>
    <p:sldId id="442" r:id="rId47"/>
    <p:sldId id="443" r:id="rId48"/>
    <p:sldId id="441" r:id="rId49"/>
    <p:sldId id="439" r:id="rId50"/>
    <p:sldId id="440" r:id="rId51"/>
    <p:sldId id="437" r:id="rId52"/>
    <p:sldId id="438" r:id="rId53"/>
    <p:sldId id="452" r:id="rId54"/>
    <p:sldId id="455" r:id="rId55"/>
    <p:sldId id="456" r:id="rId56"/>
    <p:sldId id="457" r:id="rId57"/>
    <p:sldId id="458" r:id="rId58"/>
  </p:sldIdLst>
  <p:sldSz cx="9144000" cy="6858000" type="screen4x3"/>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5825"/>
    <a:srgbClr val="002610"/>
    <a:srgbClr val="EEEAE8"/>
    <a:srgbClr val="F5F5F5"/>
    <a:srgbClr val="9EEA6A"/>
    <a:srgbClr val="FF6600"/>
    <a:srgbClr val="70AD47"/>
    <a:srgbClr val="3566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4" autoAdjust="0"/>
    <p:restoredTop sz="90026" autoAdjust="0"/>
  </p:normalViewPr>
  <p:slideViewPr>
    <p:cSldViewPr snapToGrid="0" showGuides="1">
      <p:cViewPr varScale="1">
        <p:scale>
          <a:sx n="62" d="100"/>
          <a:sy n="62" d="100"/>
        </p:scale>
        <p:origin x="1460" y="40"/>
      </p:cViewPr>
      <p:guideLst>
        <p:guide orient="horz" pos="2160"/>
        <p:guide pos="2880"/>
      </p:guideLst>
    </p:cSldViewPr>
  </p:slideViewPr>
  <p:outlineViewPr>
    <p:cViewPr>
      <p:scale>
        <a:sx n="33" d="100"/>
        <a:sy n="33" d="100"/>
      </p:scale>
      <p:origin x="0" y="-7284"/>
    </p:cViewPr>
  </p:outlineViewPr>
  <p:notesTextViewPr>
    <p:cViewPr>
      <p:scale>
        <a:sx n="100" d="100"/>
        <a:sy n="100" d="100"/>
      </p:scale>
      <p:origin x="0" y="0"/>
    </p:cViewPr>
  </p:notesTextViewPr>
  <p:sorterViewPr>
    <p:cViewPr>
      <p:scale>
        <a:sx n="100" d="100"/>
        <a:sy n="100" d="100"/>
      </p:scale>
      <p:origin x="0" y="-15096"/>
    </p:cViewPr>
  </p:sorterViewPr>
  <p:notesViewPr>
    <p:cSldViewPr snapToGrid="0">
      <p:cViewPr>
        <p:scale>
          <a:sx n="50" d="100"/>
          <a:sy n="50" d="100"/>
        </p:scale>
        <p:origin x="267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65C16A31-B6BB-4396-9795-EFE2D86E9C0A}" type="datetimeFigureOut">
              <a:rPr lang="zh-CN" altLang="en-US" smtClean="0"/>
              <a:t>2020/5/31</a:t>
            </a:fld>
            <a:endParaRPr lang="zh-CN" altLang="en-US"/>
          </a:p>
        </p:txBody>
      </p:sp>
      <p:sp>
        <p:nvSpPr>
          <p:cNvPr id="4" name="页脚占位符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EF10DB47-1E63-4AA9-9BE1-6AE81A562C9F}" type="slidenum">
              <a:rPr lang="zh-CN" altLang="en-US" smtClean="0"/>
              <a:t>‹#›</a:t>
            </a:fld>
            <a:endParaRPr lang="zh-CN" altLang="en-US"/>
          </a:p>
        </p:txBody>
      </p:sp>
    </p:spTree>
    <p:extLst>
      <p:ext uri="{BB962C8B-B14F-4D97-AF65-F5344CB8AC3E}">
        <p14:creationId xmlns:p14="http://schemas.microsoft.com/office/powerpoint/2010/main" val="2117846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E0606836-B3B5-4848-B132-EA7A7B6E7277}" type="datetimeFigureOut">
              <a:rPr lang="zh-CN" altLang="en-US" smtClean="0"/>
              <a:t>2020/5/31</a:t>
            </a:fld>
            <a:endParaRPr lang="zh-CN" altLang="en-US"/>
          </a:p>
        </p:txBody>
      </p:sp>
      <p:sp>
        <p:nvSpPr>
          <p:cNvPr id="4" name="幻灯片图像占位符 3"/>
          <p:cNvSpPr>
            <a:spLocks noGrp="1" noRot="1" noChangeAspect="1"/>
          </p:cNvSpPr>
          <p:nvPr>
            <p:ph type="sldImg" idx="2"/>
          </p:nvPr>
        </p:nvSpPr>
        <p:spPr>
          <a:xfrm>
            <a:off x="1249363" y="1279525"/>
            <a:ext cx="4605337"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2B41E135-2511-45A4-A42D-8C177857D4DC}" type="slidenum">
              <a:rPr lang="zh-CN" altLang="en-US" smtClean="0"/>
              <a:t>‹#›</a:t>
            </a:fld>
            <a:endParaRPr lang="zh-CN" altLang="en-US"/>
          </a:p>
        </p:txBody>
      </p:sp>
    </p:spTree>
    <p:extLst>
      <p:ext uri="{BB962C8B-B14F-4D97-AF65-F5344CB8AC3E}">
        <p14:creationId xmlns:p14="http://schemas.microsoft.com/office/powerpoint/2010/main" val="59132672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300"/>
              <a:t>尊</a:t>
            </a:r>
            <a:r>
              <a:rPr lang="zh-CN" altLang="zh-CN" sz="1300" dirty="0"/>
              <a:t>敬的各位</a:t>
            </a:r>
            <a:r>
              <a:rPr lang="zh-CN" altLang="zh-CN" sz="1300"/>
              <a:t>老师</a:t>
            </a:r>
            <a:r>
              <a:rPr lang="zh-CN" altLang="en-US" sz="1300"/>
              <a:t>，大家</a:t>
            </a:r>
            <a:r>
              <a:rPr lang="zh-CN" altLang="zh-CN" sz="1300"/>
              <a:t>好</a:t>
            </a:r>
            <a:r>
              <a:rPr lang="zh-CN" altLang="zh-CN" sz="1300" dirty="0"/>
              <a:t>，我是</a:t>
            </a:r>
            <a:r>
              <a:rPr lang="en-US" altLang="zh-CN" sz="1300"/>
              <a:t>17</a:t>
            </a:r>
            <a:r>
              <a:rPr lang="zh-CN" altLang="zh-CN" sz="1300"/>
              <a:t>级硕士</a:t>
            </a:r>
            <a:r>
              <a:rPr lang="zh-CN" altLang="en-US" sz="1300"/>
              <a:t>瞿毅力</a:t>
            </a:r>
            <a:r>
              <a:rPr lang="zh-CN" altLang="zh-CN" sz="1300"/>
              <a:t>，</a:t>
            </a:r>
            <a:r>
              <a:rPr lang="zh-CN" altLang="zh-CN" sz="1300" dirty="0"/>
              <a:t>我的研究课</a:t>
            </a:r>
            <a:r>
              <a:rPr lang="zh-CN" altLang="zh-CN" sz="1300"/>
              <a:t>题</a:t>
            </a:r>
            <a:r>
              <a:rPr lang="zh-CN" altLang="zh-CN" sz="1300" smtClean="0"/>
              <a:t>是</a:t>
            </a:r>
            <a:r>
              <a:rPr lang="zh-CN" altLang="en-US" sz="1300" smtClean="0"/>
              <a:t>，</a:t>
            </a:r>
            <a:r>
              <a:rPr lang="zh-CN" altLang="en-US" sz="1300" b="1" smtClean="0"/>
              <a:t>基</a:t>
            </a:r>
            <a:r>
              <a:rPr lang="zh-CN" altLang="en-US" sz="1300" b="1"/>
              <a:t>于生成对抗网络的多模态医学影像合成研究</a:t>
            </a:r>
            <a:r>
              <a:rPr lang="zh-CN" altLang="zh-CN" sz="1300"/>
              <a:t>。</a:t>
            </a:r>
            <a:endParaRPr lang="zh-CN" altLang="zh-CN" sz="1300"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a:t>
            </a:fld>
            <a:endParaRPr lang="zh-CN" altLang="en-US"/>
          </a:p>
        </p:txBody>
      </p:sp>
    </p:spTree>
    <p:extLst>
      <p:ext uri="{BB962C8B-B14F-4D97-AF65-F5344CB8AC3E}">
        <p14:creationId xmlns:p14="http://schemas.microsoft.com/office/powerpoint/2010/main" val="484821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90752" eaLnBrk="0" fontAlgn="base" hangingPunct="0">
              <a:spcBef>
                <a:spcPts val="650"/>
              </a:spcBef>
              <a:spcAft>
                <a:spcPts val="867"/>
              </a:spcAft>
              <a:defRPr/>
            </a:pPr>
            <a:r>
              <a:rPr lang="zh-CN" altLang="en-US" smtClean="0"/>
              <a:t>另外，考虑到结构特征图是一个稀疏二值图，样本间有一定的结构相似性。</a:t>
            </a:r>
            <a:endParaRPr lang="en-US" altLang="zh-CN" smtClean="0"/>
          </a:p>
          <a:p>
            <a:pPr algn="just" defTabSz="990752" eaLnBrk="0" fontAlgn="base" hangingPunct="0">
              <a:spcBef>
                <a:spcPts val="650"/>
              </a:spcBef>
              <a:spcAft>
                <a:spcPts val="867"/>
              </a:spcAft>
              <a:defRPr/>
            </a:pPr>
            <a:r>
              <a:rPr lang="en-US" altLang="zh-CN" smtClean="0"/>
              <a:t>GAN</a:t>
            </a:r>
            <a:r>
              <a:rPr lang="zh-CN" altLang="en-US" smtClean="0"/>
              <a:t>通常采用随机噪声输入</a:t>
            </a:r>
            <a:r>
              <a:rPr lang="en-US" altLang="zh-CN" sz="1200" smtClean="0"/>
              <a:t>-</a:t>
            </a:r>
            <a:r>
              <a:rPr lang="zh-CN" altLang="en-US" smtClean="0"/>
              <a:t>确保样本的多样性。</a:t>
            </a:r>
            <a:endParaRPr lang="en-US" altLang="zh-CN" smtClean="0"/>
          </a:p>
          <a:p>
            <a:pPr algn="just" defTabSz="990752" eaLnBrk="0" fontAlgn="base" hangingPunct="0">
              <a:spcBef>
                <a:spcPts val="650"/>
              </a:spcBef>
              <a:spcAft>
                <a:spcPts val="867"/>
              </a:spcAft>
              <a:defRPr/>
            </a:pPr>
            <a:r>
              <a:rPr lang="zh-CN" altLang="en-US" smtClean="0"/>
              <a:t>因此，对结构特征图融合随机噪声</a:t>
            </a:r>
            <a:r>
              <a:rPr lang="en-US" altLang="zh-CN" sz="1200" smtClean="0"/>
              <a:t>-</a:t>
            </a:r>
            <a:r>
              <a:rPr lang="zh-CN" altLang="en-US" smtClean="0"/>
              <a:t>可提升多样性和信息量。</a:t>
            </a:r>
            <a:endParaRPr lang="en-US" altLang="zh-CN" smtClean="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r>
              <a:rPr lang="zh-CN" altLang="en-US" sz="1300"/>
              <a:t>图</a:t>
            </a:r>
            <a:r>
              <a:rPr lang="zh-CN" altLang="en-US" sz="1300" smtClean="0"/>
              <a:t>为结</a:t>
            </a:r>
            <a:r>
              <a:rPr lang="zh-CN" altLang="en-US" sz="1300"/>
              <a:t>构特征</a:t>
            </a:r>
            <a:r>
              <a:rPr lang="zh-CN" altLang="en-US" sz="1300" smtClean="0"/>
              <a:t>图与噪声的融合示例。</a:t>
            </a:r>
            <a:endParaRPr lang="en-US" altLang="zh-CN"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10</a:t>
            </a:fld>
            <a:endParaRPr lang="zh-CN" altLang="en-US"/>
          </a:p>
        </p:txBody>
      </p:sp>
    </p:spTree>
    <p:extLst>
      <p:ext uri="{BB962C8B-B14F-4D97-AF65-F5344CB8AC3E}">
        <p14:creationId xmlns:p14="http://schemas.microsoft.com/office/powerpoint/2010/main" val="2878851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zh-CN" altLang="en-US" sz="1300"/>
              <a:t>下面我将对本研究基于</a:t>
            </a:r>
            <a:r>
              <a:rPr lang="zh-CN" altLang="en-US" sz="1300">
                <a:latin typeface="微软雅黑" panose="020B0503020204020204" pitchFamily="34" charset="-122"/>
                <a:ea typeface="微软雅黑" panose="020B0503020204020204" pitchFamily="34" charset="-122"/>
              </a:rPr>
              <a:t>结构特征图的多模态医学影像合成方法进行介绍</a:t>
            </a:r>
            <a:r>
              <a:rPr lang="zh-CN" altLang="zh-CN" sz="1300"/>
              <a:t>。</a:t>
            </a:r>
            <a:endParaRPr lang="zh-CN" altLang="zh-CN" sz="1300"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11</a:t>
            </a:fld>
            <a:endParaRPr lang="zh-CN" altLang="en-US"/>
          </a:p>
        </p:txBody>
      </p:sp>
    </p:spTree>
    <p:extLst>
      <p:ext uri="{BB962C8B-B14F-4D97-AF65-F5344CB8AC3E}">
        <p14:creationId xmlns:p14="http://schemas.microsoft.com/office/powerpoint/2010/main" val="211367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图为本文合成医学影像的过程：</a:t>
            </a:r>
            <a:endParaRPr lang="en-US" altLang="zh-CN" smtClean="0"/>
          </a:p>
          <a:p>
            <a:pPr algn="just">
              <a:spcBef>
                <a:spcPts val="650"/>
              </a:spcBef>
              <a:spcAft>
                <a:spcPts val="867"/>
              </a:spcAft>
              <a:defRPr/>
            </a:pPr>
            <a:r>
              <a:rPr lang="zh-CN" altLang="en-US" smtClean="0"/>
              <a:t>紫框</a:t>
            </a:r>
            <a:r>
              <a:rPr lang="en-US" smtClean="0"/>
              <a:t>A</a:t>
            </a:r>
            <a:r>
              <a:rPr lang="en-US" altLang="zh-CN" smtClean="0"/>
              <a:t>-</a:t>
            </a:r>
            <a:r>
              <a:rPr lang="zh-CN" altLang="en-US" smtClean="0"/>
              <a:t>为结构特征图与噪声的融合。</a:t>
            </a:r>
            <a:endParaRPr lang="en-US" altLang="zh-CN" smtClean="0"/>
          </a:p>
          <a:p>
            <a:pPr algn="just">
              <a:spcBef>
                <a:spcPts val="650"/>
              </a:spcBef>
              <a:spcAft>
                <a:spcPts val="867"/>
              </a:spcAft>
              <a:defRPr/>
            </a:pPr>
            <a:r>
              <a:rPr lang="zh-CN" altLang="en-US" smtClean="0"/>
              <a:t>灰框</a:t>
            </a:r>
            <a:r>
              <a:rPr lang="en-US" smtClean="0"/>
              <a:t>B</a:t>
            </a:r>
            <a:r>
              <a:rPr lang="en-US" altLang="zh-CN" smtClean="0"/>
              <a:t>-</a:t>
            </a:r>
            <a:r>
              <a:rPr lang="zh-CN" altLang="en-US" smtClean="0"/>
              <a:t>为医学影像合成过程。</a:t>
            </a:r>
            <a:endParaRPr lang="en-US" altLang="zh-CN" smtClean="0"/>
          </a:p>
          <a:p>
            <a:pPr algn="just">
              <a:spcBef>
                <a:spcPts val="650"/>
              </a:spcBef>
              <a:spcAft>
                <a:spcPts val="867"/>
              </a:spcAft>
              <a:defRPr/>
            </a:pPr>
            <a:r>
              <a:rPr lang="zh-CN" altLang="en-US" smtClean="0"/>
              <a:t>黄框</a:t>
            </a:r>
            <a:r>
              <a:rPr lang="en-US" smtClean="0"/>
              <a:t>C</a:t>
            </a:r>
            <a:r>
              <a:rPr lang="en-US" altLang="zh-CN" smtClean="0"/>
              <a:t>-</a:t>
            </a:r>
            <a:r>
              <a:rPr lang="zh-CN" altLang="en-US" smtClean="0"/>
              <a:t>为可选的</a:t>
            </a:r>
            <a:r>
              <a:rPr lang="en-US" altLang="zh-CN" smtClean="0"/>
              <a:t>--</a:t>
            </a:r>
            <a:r>
              <a:rPr lang="zh-CN" altLang="en-US" smtClean="0"/>
              <a:t>病灶合成与模态转换</a:t>
            </a:r>
            <a:r>
              <a:rPr lang="en-US" altLang="zh-CN" smtClean="0"/>
              <a:t>--</a:t>
            </a:r>
            <a:r>
              <a:rPr lang="zh-CN" altLang="en-US" smtClean="0"/>
              <a:t>的约束过程。</a:t>
            </a:r>
            <a:endParaRPr lang="en-US" altLang="zh-CN" smtClean="0"/>
          </a:p>
          <a:p>
            <a:pPr algn="just">
              <a:spcBef>
                <a:spcPts val="650"/>
              </a:spcBef>
              <a:spcAft>
                <a:spcPts val="867"/>
              </a:spcAft>
              <a:defRPr/>
            </a:pPr>
            <a:r>
              <a:rPr lang="zh-CN" altLang="en-US" smtClean="0"/>
              <a:t>通过</a:t>
            </a:r>
            <a:r>
              <a:rPr lang="en-US" altLang="zh-CN" smtClean="0"/>
              <a:t>--</a:t>
            </a:r>
            <a:r>
              <a:rPr lang="zh-CN" altLang="en-US" smtClean="0"/>
              <a:t>输入标签和</a:t>
            </a:r>
            <a:r>
              <a:rPr lang="zh-CN" altLang="en-US" baseline="0" smtClean="0"/>
              <a:t> </a:t>
            </a:r>
            <a:r>
              <a:rPr lang="zh-CN" altLang="en-US" b="1" smtClean="0"/>
              <a:t>病灶处理器生成标签</a:t>
            </a:r>
            <a:r>
              <a:rPr lang="en-US" altLang="zh-CN" sz="1200" b="1" smtClean="0"/>
              <a:t> </a:t>
            </a:r>
            <a:r>
              <a:rPr lang="zh-CN" altLang="en-US" smtClean="0"/>
              <a:t>的一致性</a:t>
            </a:r>
            <a:r>
              <a:rPr lang="en-US" altLang="zh-CN" baseline="0" smtClean="0"/>
              <a:t>-</a:t>
            </a:r>
            <a:r>
              <a:rPr lang="zh-CN" altLang="en-US" smtClean="0"/>
              <a:t>来约束生成器</a:t>
            </a:r>
            <a:r>
              <a:rPr lang="en-US" altLang="zh-CN" smtClean="0"/>
              <a:t>--</a:t>
            </a:r>
            <a:r>
              <a:rPr lang="zh-CN" altLang="en-US" smtClean="0"/>
              <a:t>根据输入标签生成对应病灶。</a:t>
            </a:r>
            <a:endParaRPr lang="en-US" altLang="zh-CN" smtClean="0"/>
          </a:p>
          <a:p>
            <a:pPr algn="just" defTabSz="990752" eaLnBrk="0" fontAlgn="base" hangingPunct="0">
              <a:spcBef>
                <a:spcPts val="650"/>
              </a:spcBef>
              <a:spcAft>
                <a:spcPts val="867"/>
              </a:spcAft>
              <a:defRPr/>
            </a:pPr>
            <a:r>
              <a:rPr lang="zh-CN" altLang="en-US" smtClean="0"/>
              <a:t>通过</a:t>
            </a:r>
            <a:r>
              <a:rPr lang="en-US" altLang="zh-CN" smtClean="0"/>
              <a:t>--</a:t>
            </a:r>
            <a:r>
              <a:rPr lang="zh-CN" altLang="en-US" smtClean="0"/>
              <a:t>合成图和  </a:t>
            </a:r>
            <a:r>
              <a:rPr lang="zh-CN" altLang="en-US" b="1" smtClean="0"/>
              <a:t>模态转换器转换图</a:t>
            </a:r>
            <a:r>
              <a:rPr lang="en-US" altLang="zh-CN" sz="1200" smtClean="0"/>
              <a:t> </a:t>
            </a:r>
            <a:r>
              <a:rPr lang="zh-CN" altLang="en-US" smtClean="0"/>
              <a:t>的一致性</a:t>
            </a:r>
            <a:r>
              <a:rPr lang="en-US" altLang="zh-CN" smtClean="0"/>
              <a:t>-</a:t>
            </a:r>
            <a:r>
              <a:rPr lang="zh-CN" altLang="en-US" smtClean="0"/>
              <a:t>来约束生成器</a:t>
            </a:r>
            <a:r>
              <a:rPr lang="en-US" altLang="zh-CN" sz="1200" smtClean="0"/>
              <a:t>--</a:t>
            </a:r>
            <a:r>
              <a:rPr lang="zh-CN" altLang="en-US" smtClean="0"/>
              <a:t>合成的模态之间相互配准。</a:t>
            </a:r>
            <a:endParaRPr lang="en-US" altLang="zh-CN" smtClean="0"/>
          </a:p>
          <a:p>
            <a:pPr algn="just" defTabSz="990752" eaLnBrk="0" fontAlgn="base" hangingPunct="0">
              <a:spcBef>
                <a:spcPts val="650"/>
              </a:spcBef>
              <a:spcAft>
                <a:spcPts val="867"/>
              </a:spcAft>
              <a:defRPr/>
            </a:pPr>
            <a:r>
              <a:rPr lang="zh-CN" altLang="en-US" smtClean="0"/>
              <a:t>病灶处理器和模态转换器</a:t>
            </a:r>
            <a:r>
              <a:rPr lang="en-US" altLang="zh-CN" sz="1200" smtClean="0"/>
              <a:t>--</a:t>
            </a:r>
            <a:r>
              <a:rPr lang="zh-CN" altLang="en-US" smtClean="0"/>
              <a:t>都需预先训练完成。</a:t>
            </a:r>
            <a:endParaRPr lang="en-US" altLang="zh-CN" sz="130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12</a:t>
            </a:fld>
            <a:endParaRPr lang="zh-CN" altLang="en-US"/>
          </a:p>
        </p:txBody>
      </p:sp>
    </p:spTree>
    <p:extLst>
      <p:ext uri="{BB962C8B-B14F-4D97-AF65-F5344CB8AC3E}">
        <p14:creationId xmlns:p14="http://schemas.microsoft.com/office/powerpoint/2010/main" val="2888443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模态转换器可无监督训练，即提供的多模态数据</a:t>
            </a:r>
            <a:r>
              <a:rPr lang="en-US" altLang="zh-CN" sz="1200" smtClean="0"/>
              <a:t>--</a:t>
            </a:r>
            <a:r>
              <a:rPr lang="zh-CN" altLang="en-US" smtClean="0"/>
              <a:t>本身无配准和对应关系</a:t>
            </a:r>
            <a:r>
              <a:rPr lang="en-US" altLang="zh-CN" sz="1200" smtClean="0"/>
              <a:t>--</a:t>
            </a:r>
            <a:r>
              <a:rPr lang="zh-CN" altLang="en-US" smtClean="0"/>
              <a:t>也可训练。</a:t>
            </a:r>
            <a:endParaRPr lang="en-US" altLang="zh-CN" smtClean="0"/>
          </a:p>
          <a:p>
            <a:pPr algn="just">
              <a:spcBef>
                <a:spcPts val="650"/>
              </a:spcBef>
              <a:spcAft>
                <a:spcPts val="867"/>
              </a:spcAft>
              <a:defRPr/>
            </a:pPr>
            <a:r>
              <a:rPr lang="zh-CN" altLang="en-US" smtClean="0"/>
              <a:t>训练时，一个模态通过两次转换即可还原，输入输出间</a:t>
            </a:r>
            <a:r>
              <a:rPr lang="en-US" altLang="zh-CN" smtClean="0"/>
              <a:t>-</a:t>
            </a:r>
            <a:r>
              <a:rPr lang="zh-CN" altLang="en-US" smtClean="0"/>
              <a:t>通过</a:t>
            </a:r>
            <a:r>
              <a:rPr lang="en-US" altLang="zh-CN" sz="1200" baseline="0" smtClean="0"/>
              <a:t> </a:t>
            </a:r>
            <a:r>
              <a:rPr lang="zh-CN" altLang="en-US" b="1" smtClean="0"/>
              <a:t>循环一致性损失</a:t>
            </a:r>
            <a:r>
              <a:rPr lang="en-US" altLang="zh-CN" b="1" smtClean="0"/>
              <a:t> </a:t>
            </a:r>
            <a:r>
              <a:rPr lang="zh-CN" altLang="en-US" smtClean="0"/>
              <a:t>来约束。</a:t>
            </a:r>
            <a:endParaRPr lang="en-US" altLang="zh-CN" smtClean="0"/>
          </a:p>
          <a:p>
            <a:pPr algn="just">
              <a:spcBef>
                <a:spcPts val="650"/>
              </a:spcBef>
              <a:spcAft>
                <a:spcPts val="867"/>
              </a:spcAft>
              <a:defRPr/>
            </a:pPr>
            <a:r>
              <a:rPr lang="zh-CN" altLang="en-US" smtClean="0"/>
              <a:t>若给定的数据本身是配准的</a:t>
            </a:r>
            <a:r>
              <a:rPr lang="en-US" altLang="zh-CN" sz="1200" smtClean="0"/>
              <a:t>--</a:t>
            </a:r>
            <a:r>
              <a:rPr lang="zh-CN" altLang="en-US" smtClean="0"/>
              <a:t>也可添加有监督损失项。</a:t>
            </a:r>
            <a:endParaRPr lang="en-US" altLang="zh-CN" smtClean="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13</a:t>
            </a:fld>
            <a:endParaRPr lang="zh-CN" altLang="en-US"/>
          </a:p>
        </p:txBody>
      </p:sp>
    </p:spTree>
    <p:extLst>
      <p:ext uri="{BB962C8B-B14F-4D97-AF65-F5344CB8AC3E}">
        <p14:creationId xmlns:p14="http://schemas.microsoft.com/office/powerpoint/2010/main" val="1904931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90752" eaLnBrk="0" fontAlgn="base" hangingPunct="0">
              <a:spcBef>
                <a:spcPts val="650"/>
              </a:spcBef>
              <a:spcAft>
                <a:spcPts val="867"/>
              </a:spcAft>
              <a:defRPr/>
            </a:pPr>
            <a:r>
              <a:rPr lang="zh-CN" altLang="en-US" smtClean="0"/>
              <a:t>如文中算法</a:t>
            </a:r>
            <a:r>
              <a:rPr lang="en-US" altLang="zh-CN" smtClean="0"/>
              <a:t>4</a:t>
            </a:r>
            <a:r>
              <a:rPr lang="zh-CN" altLang="en-US" smtClean="0"/>
              <a:t>，采用结构特征图对应的掩膜</a:t>
            </a:r>
            <a:r>
              <a:rPr lang="en-US" altLang="zh-CN" sz="1200" smtClean="0"/>
              <a:t>--</a:t>
            </a:r>
            <a:r>
              <a:rPr lang="zh-CN" altLang="en-US" smtClean="0"/>
              <a:t>可筛选病灶标签</a:t>
            </a:r>
            <a:r>
              <a:rPr lang="en-US" altLang="zh-CN" sz="1200" smtClean="0"/>
              <a:t>--</a:t>
            </a:r>
            <a:r>
              <a:rPr lang="zh-CN" altLang="en-US" smtClean="0"/>
              <a:t>限制病灶部分</a:t>
            </a:r>
            <a:r>
              <a:rPr lang="en-US" altLang="zh-CN" sz="1200" smtClean="0"/>
              <a:t>--</a:t>
            </a:r>
            <a:r>
              <a:rPr lang="zh-CN" altLang="en-US" smtClean="0"/>
              <a:t>出现在结构特征图轮廓之内。</a:t>
            </a:r>
            <a:endParaRPr lang="en-US" altLang="zh-CN" smtClean="0"/>
          </a:p>
          <a:p>
            <a:pPr algn="just">
              <a:spcBef>
                <a:spcPts val="650"/>
              </a:spcBef>
              <a:spcAft>
                <a:spcPts val="867"/>
              </a:spcAft>
              <a:defRPr/>
            </a:pPr>
            <a:r>
              <a:rPr lang="zh-CN" altLang="en-US" smtClean="0"/>
              <a:t>病灶处理器采用有监督训练，具体的损失和模型也根据具体的任务变化。</a:t>
            </a:r>
            <a:endParaRPr lang="en-US" smtClean="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14</a:t>
            </a:fld>
            <a:endParaRPr lang="zh-CN" altLang="en-US"/>
          </a:p>
        </p:txBody>
      </p:sp>
    </p:spTree>
    <p:extLst>
      <p:ext uri="{BB962C8B-B14F-4D97-AF65-F5344CB8AC3E}">
        <p14:creationId xmlns:p14="http://schemas.microsoft.com/office/powerpoint/2010/main" val="3583774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训练完成后，构建合成数据集</a:t>
            </a:r>
            <a:r>
              <a:rPr lang="en-US" altLang="zh-CN" smtClean="0"/>
              <a:t>-</a:t>
            </a:r>
            <a:r>
              <a:rPr lang="zh-CN" altLang="en-US" b="1" smtClean="0"/>
              <a:t>过程为</a:t>
            </a:r>
            <a:r>
              <a:rPr lang="zh-CN" altLang="en-US" smtClean="0"/>
              <a:t>：</a:t>
            </a:r>
          </a:p>
          <a:p>
            <a:pPr algn="just">
              <a:spcBef>
                <a:spcPts val="650"/>
              </a:spcBef>
              <a:spcAft>
                <a:spcPts val="867"/>
              </a:spcAft>
              <a:defRPr/>
            </a:pPr>
            <a:r>
              <a:rPr lang="en-US" altLang="zh-CN" smtClean="0"/>
              <a:t>• </a:t>
            </a:r>
            <a:r>
              <a:rPr lang="zh-CN" altLang="en-US" smtClean="0"/>
              <a:t>第一步，合成结构特征图；</a:t>
            </a:r>
            <a:endParaRPr lang="en-US" altLang="zh-CN" smtClean="0"/>
          </a:p>
          <a:p>
            <a:pPr algn="just">
              <a:spcBef>
                <a:spcPts val="650"/>
              </a:spcBef>
              <a:spcAft>
                <a:spcPts val="867"/>
              </a:spcAft>
              <a:defRPr/>
            </a:pPr>
            <a:r>
              <a:rPr lang="en-US" altLang="zh-CN" smtClean="0"/>
              <a:t>• </a:t>
            </a:r>
            <a:r>
              <a:rPr lang="zh-CN" altLang="en-US" smtClean="0"/>
              <a:t>第二至五步，合成结构特征图的再处理；</a:t>
            </a:r>
          </a:p>
          <a:p>
            <a:pPr algn="just">
              <a:spcBef>
                <a:spcPts val="650"/>
              </a:spcBef>
              <a:spcAft>
                <a:spcPts val="867"/>
              </a:spcAft>
              <a:defRPr/>
            </a:pPr>
            <a:r>
              <a:rPr lang="en-US" altLang="zh-CN" smtClean="0"/>
              <a:t>• </a:t>
            </a:r>
            <a:r>
              <a:rPr lang="zh-CN" altLang="en-US" smtClean="0"/>
              <a:t>第六步，输入</a:t>
            </a:r>
            <a:r>
              <a:rPr lang="en-US" altLang="zh-CN" smtClean="0"/>
              <a:t>-</a:t>
            </a:r>
            <a:r>
              <a:rPr lang="zh-CN" altLang="en-US" smtClean="0"/>
              <a:t>融合其他信息后的结构特征图</a:t>
            </a:r>
            <a:r>
              <a:rPr lang="en-US" altLang="zh-CN" smtClean="0"/>
              <a:t>-</a:t>
            </a:r>
            <a:r>
              <a:rPr lang="zh-CN" altLang="en-US" smtClean="0"/>
              <a:t>合成全部模态；</a:t>
            </a:r>
          </a:p>
          <a:p>
            <a:pPr algn="just">
              <a:spcBef>
                <a:spcPts val="650"/>
              </a:spcBef>
              <a:spcAft>
                <a:spcPts val="867"/>
              </a:spcAft>
              <a:defRPr/>
            </a:pPr>
            <a:r>
              <a:rPr lang="zh-CN" altLang="en-US" smtClean="0"/>
              <a:t>合成数据集包括结构特征图、掩膜、病灶标签</a:t>
            </a:r>
            <a:r>
              <a:rPr lang="en-US" altLang="zh-CN" smtClean="0"/>
              <a:t>--</a:t>
            </a:r>
            <a:r>
              <a:rPr lang="zh-CN" altLang="en-US" smtClean="0"/>
              <a:t>和合成多模态医学影像</a:t>
            </a:r>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15</a:t>
            </a:fld>
            <a:endParaRPr lang="zh-CN" altLang="en-US"/>
          </a:p>
        </p:txBody>
      </p:sp>
    </p:spTree>
    <p:extLst>
      <p:ext uri="{BB962C8B-B14F-4D97-AF65-F5344CB8AC3E}">
        <p14:creationId xmlns:p14="http://schemas.microsoft.com/office/powerpoint/2010/main" val="3198974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zh-CN" altLang="en-US" sz="1300"/>
              <a:t>下面我将对本研究</a:t>
            </a:r>
            <a:r>
              <a:rPr lang="zh-CN" altLang="en-US" sz="1300">
                <a:ea typeface="微软雅黑" panose="020B0503020204020204" pitchFamily="34" charset="-122"/>
              </a:rPr>
              <a:t>合成医学影像的性能评估</a:t>
            </a:r>
            <a:r>
              <a:rPr lang="zh-CN" altLang="en-US" sz="1300">
                <a:latin typeface="微软雅黑" panose="020B0503020204020204" pitchFamily="34" charset="-122"/>
                <a:ea typeface="微软雅黑" panose="020B0503020204020204" pitchFamily="34" charset="-122"/>
              </a:rPr>
              <a:t>进行介绍</a:t>
            </a:r>
            <a:r>
              <a:rPr lang="zh-CN" altLang="zh-CN" sz="1300"/>
              <a:t>。</a:t>
            </a:r>
            <a:endParaRPr lang="zh-CN" altLang="zh-CN" sz="1300"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16</a:t>
            </a:fld>
            <a:endParaRPr lang="zh-CN" altLang="en-US"/>
          </a:p>
        </p:txBody>
      </p:sp>
    </p:spTree>
    <p:extLst>
      <p:ext uri="{BB962C8B-B14F-4D97-AF65-F5344CB8AC3E}">
        <p14:creationId xmlns:p14="http://schemas.microsoft.com/office/powerpoint/2010/main" val="3199262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本文在六个公开数据集上进行了合成实验，涵盖了常见医学影像模态，多个病变部位，</a:t>
            </a:r>
            <a:endParaRPr lang="en-US" altLang="zh-CN" smtClean="0"/>
          </a:p>
          <a:p>
            <a:pPr algn="just">
              <a:spcBef>
                <a:spcPts val="650"/>
              </a:spcBef>
              <a:spcAft>
                <a:spcPts val="867"/>
              </a:spcAft>
              <a:defRPr/>
            </a:pPr>
            <a:r>
              <a:rPr lang="zh-CN" altLang="en-US" smtClean="0"/>
              <a:t>以及肿瘤分割、血管标注、病种分类、病灶检测四种医学影像处理任务。</a:t>
            </a:r>
            <a:endParaRPr lang="en-US" smtClean="0"/>
          </a:p>
          <a:p>
            <a:pPr algn="just">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17</a:t>
            </a:fld>
            <a:endParaRPr lang="zh-CN" altLang="en-US"/>
          </a:p>
        </p:txBody>
      </p:sp>
    </p:spTree>
    <p:extLst>
      <p:ext uri="{BB962C8B-B14F-4D97-AF65-F5344CB8AC3E}">
        <p14:creationId xmlns:p14="http://schemas.microsoft.com/office/powerpoint/2010/main" val="1557218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90752">
              <a:spcBef>
                <a:spcPts val="650"/>
              </a:spcBef>
              <a:spcAft>
                <a:spcPts val="867"/>
              </a:spcAft>
              <a:defRPr/>
            </a:pPr>
            <a:r>
              <a:rPr lang="zh-CN" altLang="en-US" smtClean="0"/>
              <a:t>表</a:t>
            </a:r>
            <a:r>
              <a:rPr lang="en-US" altLang="zh-CN" smtClean="0"/>
              <a:t>6.1</a:t>
            </a:r>
            <a:r>
              <a:rPr lang="zh-CN" altLang="en-US" smtClean="0"/>
              <a:t>为</a:t>
            </a:r>
            <a:r>
              <a:rPr lang="zh-CN" altLang="en-US" b="1" smtClean="0"/>
              <a:t>消融实验设置</a:t>
            </a:r>
            <a:r>
              <a:rPr lang="zh-CN" altLang="en-US" smtClean="0"/>
              <a:t>。</a:t>
            </a:r>
            <a:endParaRPr lang="en-US" altLang="zh-CN" smtClean="0"/>
          </a:p>
          <a:p>
            <a:pPr algn="just" defTabSz="990752">
              <a:spcBef>
                <a:spcPts val="650"/>
              </a:spcBef>
              <a:spcAft>
                <a:spcPts val="867"/>
              </a:spcAft>
              <a:defRPr/>
            </a:pPr>
            <a:r>
              <a:rPr lang="en-US" altLang="zh-CN" smtClean="0"/>
              <a:t>A--</a:t>
            </a:r>
            <a:r>
              <a:rPr lang="zh-CN" altLang="en-US" smtClean="0"/>
              <a:t>仅输入噪声、</a:t>
            </a:r>
            <a:r>
              <a:rPr lang="en-US" altLang="zh-CN" smtClean="0"/>
              <a:t>B--</a:t>
            </a:r>
            <a:r>
              <a:rPr lang="zh-CN" altLang="en-US" smtClean="0"/>
              <a:t>仅输入结构特征图、</a:t>
            </a:r>
            <a:r>
              <a:rPr lang="en-US" altLang="zh-CN" smtClean="0"/>
              <a:t>C--</a:t>
            </a:r>
            <a:r>
              <a:rPr lang="zh-CN" altLang="en-US" smtClean="0"/>
              <a:t>无模态配准损失、</a:t>
            </a:r>
            <a:r>
              <a:rPr lang="en-US" altLang="zh-CN" smtClean="0"/>
              <a:t>D--</a:t>
            </a:r>
            <a:r>
              <a:rPr lang="zh-CN" altLang="en-US" smtClean="0"/>
              <a:t>无病灶生成指导、</a:t>
            </a:r>
            <a:r>
              <a:rPr lang="en-US" altLang="zh-CN" smtClean="0"/>
              <a:t>E--</a:t>
            </a:r>
            <a:r>
              <a:rPr lang="zh-CN" altLang="en-US" smtClean="0"/>
              <a:t>未过滤标签。</a:t>
            </a:r>
            <a:endParaRPr lang="en-US" altLang="zh-CN" smtClean="0"/>
          </a:p>
          <a:p>
            <a:pPr algn="just" defTabSz="990752">
              <a:spcBef>
                <a:spcPts val="650"/>
              </a:spcBef>
              <a:spcAft>
                <a:spcPts val="867"/>
              </a:spcAft>
              <a:defRPr/>
            </a:pPr>
            <a:endParaRPr lang="en-US" altLang="zh-CN" smtClean="0"/>
          </a:p>
          <a:p>
            <a:pPr algn="just">
              <a:spcBef>
                <a:spcPts val="650"/>
              </a:spcBef>
              <a:spcAft>
                <a:spcPts val="867"/>
              </a:spcAft>
              <a:defRPr/>
            </a:pPr>
            <a:r>
              <a:rPr lang="zh-CN" altLang="en-US" smtClean="0"/>
              <a:t>图为，</a:t>
            </a:r>
            <a:r>
              <a:rPr lang="zh-CN" altLang="en-US" b="1" smtClean="0">
                <a:solidFill>
                  <a:srgbClr val="FF0000"/>
                </a:solidFill>
              </a:rPr>
              <a:t>消融</a:t>
            </a:r>
            <a:r>
              <a:rPr lang="zh-CN" altLang="en-US" b="1" smtClean="0"/>
              <a:t>实验的</a:t>
            </a:r>
            <a:r>
              <a:rPr lang="en-US" altLang="zh-CN" smtClean="0"/>
              <a:t>--</a:t>
            </a:r>
            <a:r>
              <a:rPr lang="zh-CN" altLang="en-US" smtClean="0"/>
              <a:t>合成图像示例。</a:t>
            </a:r>
            <a:endParaRPr lang="en-US" altLang="zh-CN" smtClean="0"/>
          </a:p>
          <a:p>
            <a:pPr algn="just">
              <a:spcBef>
                <a:spcPts val="650"/>
              </a:spcBef>
              <a:spcAft>
                <a:spcPts val="867"/>
              </a:spcAft>
              <a:defRPr/>
            </a:pPr>
            <a:r>
              <a:rPr lang="zh-CN" altLang="en-US" smtClean="0"/>
              <a:t>可看出，各项改进</a:t>
            </a:r>
            <a:r>
              <a:rPr lang="en-US" altLang="zh-CN" smtClean="0"/>
              <a:t>--</a:t>
            </a:r>
            <a:r>
              <a:rPr lang="zh-CN" altLang="en-US" smtClean="0"/>
              <a:t>均对合成影像的真实程度有提升作用，但不采用掩膜筛选标签，可能会生成类似图中</a:t>
            </a:r>
            <a:r>
              <a:rPr lang="en-US" altLang="zh-CN" smtClean="0"/>
              <a:t>E</a:t>
            </a:r>
            <a:r>
              <a:rPr lang="zh-CN" altLang="en-US" smtClean="0"/>
              <a:t>的不合理结构。 </a:t>
            </a:r>
            <a:endParaRPr lang="en-US" altLang="zh-CN" smtClean="0"/>
          </a:p>
          <a:p>
            <a:pPr algn="just">
              <a:spcBef>
                <a:spcPts val="650"/>
              </a:spcBef>
              <a:spcAft>
                <a:spcPts val="867"/>
              </a:spcAft>
              <a:defRPr/>
            </a:pPr>
            <a:endParaRPr lang="en-US" smtClean="0"/>
          </a:p>
          <a:p>
            <a:pPr algn="just" defTabSz="990752">
              <a:spcBef>
                <a:spcPts val="650"/>
              </a:spcBef>
              <a:spcAft>
                <a:spcPts val="867"/>
              </a:spcAft>
              <a:defRPr/>
            </a:pPr>
            <a:r>
              <a:rPr lang="zh-CN" altLang="en-US" smtClean="0"/>
              <a:t>量化评估指标为</a:t>
            </a:r>
            <a:r>
              <a:rPr lang="en-US" altLang="zh-CN" smtClean="0"/>
              <a:t>--</a:t>
            </a:r>
            <a:r>
              <a:rPr lang="zh-CN" altLang="en-US" b="1" smtClean="0"/>
              <a:t>多尺度结构相似性</a:t>
            </a:r>
            <a:r>
              <a:rPr lang="zh-CN" altLang="en-US" smtClean="0"/>
              <a:t>，越高意味着相似度越高。</a:t>
            </a:r>
            <a:endParaRPr lang="en-US" altLang="zh-CN" smtClean="0"/>
          </a:p>
          <a:p>
            <a:pPr algn="just" defTabSz="990752">
              <a:spcBef>
                <a:spcPts val="650"/>
              </a:spcBef>
              <a:spcAft>
                <a:spcPts val="867"/>
              </a:spcAft>
              <a:defRPr/>
            </a:pPr>
            <a:r>
              <a:rPr lang="zh-CN" altLang="en-US" smtClean="0"/>
              <a:t>结果表明，采用</a:t>
            </a:r>
            <a:r>
              <a:rPr lang="zh-CN" altLang="en-US" b="1" smtClean="0"/>
              <a:t>结构特征图作为输入</a:t>
            </a:r>
            <a:r>
              <a:rPr lang="en-US" altLang="zh-CN" smtClean="0"/>
              <a:t>--</a:t>
            </a:r>
            <a:r>
              <a:rPr lang="zh-CN" altLang="en-US" smtClean="0"/>
              <a:t>对评估结果的提升最突出。</a:t>
            </a:r>
            <a:endParaRPr lang="en-US" smtClean="0"/>
          </a:p>
          <a:p>
            <a:pPr algn="just">
              <a:spcBef>
                <a:spcPts val="650"/>
              </a:spcBef>
              <a:spcAft>
                <a:spcPts val="867"/>
              </a:spcAft>
              <a:defRPr/>
            </a:pPr>
            <a:endParaRPr lang="en-US"/>
          </a:p>
        </p:txBody>
      </p:sp>
      <p:sp>
        <p:nvSpPr>
          <p:cNvPr id="4" name="灯片编号占位符 3"/>
          <p:cNvSpPr>
            <a:spLocks noGrp="1"/>
          </p:cNvSpPr>
          <p:nvPr>
            <p:ph type="sldNum" sz="quarter" idx="10"/>
          </p:nvPr>
        </p:nvSpPr>
        <p:spPr/>
        <p:txBody>
          <a:bodyPr/>
          <a:lstStyle/>
          <a:p>
            <a:fld id="{2B41E135-2511-45A4-A42D-8C177857D4DC}" type="slidenum">
              <a:rPr lang="zh-CN" altLang="en-US" smtClean="0"/>
              <a:t>18</a:t>
            </a:fld>
            <a:endParaRPr lang="zh-CN" altLang="en-US"/>
          </a:p>
        </p:txBody>
      </p:sp>
    </p:spTree>
    <p:extLst>
      <p:ext uri="{BB962C8B-B14F-4D97-AF65-F5344CB8AC3E}">
        <p14:creationId xmlns:p14="http://schemas.microsoft.com/office/powerpoint/2010/main" val="266979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表</a:t>
            </a:r>
            <a:r>
              <a:rPr lang="en-US" altLang="zh-CN" smtClean="0"/>
              <a:t>6.2-6.3</a:t>
            </a:r>
            <a:r>
              <a:rPr lang="zh-CN" altLang="en-US" smtClean="0"/>
              <a:t>为多个数据集上与</a:t>
            </a:r>
            <a:r>
              <a:rPr lang="en-US" altLang="zh-CN" smtClean="0"/>
              <a:t>--</a:t>
            </a:r>
            <a:r>
              <a:rPr lang="zh-CN" altLang="en-US" smtClean="0"/>
              <a:t>当前最好医学影像合成方法</a:t>
            </a:r>
            <a:r>
              <a:rPr lang="en-US" altLang="zh-CN" smtClean="0"/>
              <a:t>SkrGAN</a:t>
            </a:r>
            <a:r>
              <a:rPr lang="zh-CN" altLang="en-US" smtClean="0"/>
              <a:t>等方法</a:t>
            </a:r>
            <a:r>
              <a:rPr lang="en-US" altLang="zh-CN" smtClean="0"/>
              <a:t>--</a:t>
            </a:r>
            <a:r>
              <a:rPr lang="zh-CN" altLang="en-US" smtClean="0"/>
              <a:t>的量化对比。</a:t>
            </a:r>
            <a:endParaRPr lang="en-US" altLang="zh-CN" smtClean="0"/>
          </a:p>
          <a:p>
            <a:pPr algn="just">
              <a:spcBef>
                <a:spcPts val="650"/>
              </a:spcBef>
              <a:spcAft>
                <a:spcPts val="867"/>
              </a:spcAft>
              <a:defRPr/>
            </a:pPr>
            <a:endParaRPr lang="en-US" altLang="zh-CN" smtClean="0"/>
          </a:p>
          <a:p>
            <a:pPr algn="just">
              <a:spcBef>
                <a:spcPts val="650"/>
              </a:spcBef>
              <a:spcAft>
                <a:spcPts val="867"/>
              </a:spcAft>
              <a:defRPr/>
            </a:pPr>
            <a:r>
              <a:rPr lang="zh-CN" altLang="en-US" smtClean="0"/>
              <a:t>其中</a:t>
            </a:r>
            <a:r>
              <a:rPr lang="en-US" altLang="zh-CN" b="1" smtClean="0"/>
              <a:t>FID</a:t>
            </a:r>
            <a:r>
              <a:rPr lang="zh-CN" altLang="en-US" b="1" smtClean="0"/>
              <a:t>评分</a:t>
            </a:r>
            <a:r>
              <a:rPr lang="en-US" altLang="zh-CN" b="1" smtClean="0"/>
              <a:t>-</a:t>
            </a:r>
            <a:r>
              <a:rPr lang="zh-CN" altLang="en-US" smtClean="0"/>
              <a:t>指标越低表明相似度越高。</a:t>
            </a:r>
            <a:endParaRPr lang="en-US" altLang="zh-CN" smtClean="0"/>
          </a:p>
          <a:p>
            <a:pPr algn="just">
              <a:spcBef>
                <a:spcPts val="650"/>
              </a:spcBef>
              <a:spcAft>
                <a:spcPts val="867"/>
              </a:spcAft>
              <a:defRPr/>
            </a:pPr>
            <a:endParaRPr lang="en-US" altLang="zh-CN" smtClean="0"/>
          </a:p>
          <a:p>
            <a:pPr algn="just">
              <a:spcBef>
                <a:spcPts val="650"/>
              </a:spcBef>
              <a:spcAft>
                <a:spcPts val="867"/>
              </a:spcAft>
              <a:defRPr/>
            </a:pPr>
            <a:r>
              <a:rPr lang="zh-CN" altLang="en-US" smtClean="0"/>
              <a:t>结果表明，本文合成影像在两项指标上都与真实图像更相似。</a:t>
            </a:r>
            <a:endParaRPr lang="en-US" altLang="zh-CN" smtClean="0"/>
          </a:p>
        </p:txBody>
      </p:sp>
      <p:sp>
        <p:nvSpPr>
          <p:cNvPr id="4" name="灯片编号占位符 3"/>
          <p:cNvSpPr>
            <a:spLocks noGrp="1"/>
          </p:cNvSpPr>
          <p:nvPr>
            <p:ph type="sldNum" sz="quarter" idx="10"/>
          </p:nvPr>
        </p:nvSpPr>
        <p:spPr/>
        <p:txBody>
          <a:bodyPr/>
          <a:lstStyle/>
          <a:p>
            <a:fld id="{2B41E135-2511-45A4-A42D-8C177857D4DC}" type="slidenum">
              <a:rPr lang="zh-CN" altLang="en-US" smtClean="0"/>
              <a:t>19</a:t>
            </a:fld>
            <a:endParaRPr lang="zh-CN" altLang="en-US"/>
          </a:p>
        </p:txBody>
      </p:sp>
    </p:spTree>
    <p:extLst>
      <p:ext uri="{BB962C8B-B14F-4D97-AF65-F5344CB8AC3E}">
        <p14:creationId xmlns:p14="http://schemas.microsoft.com/office/powerpoint/2010/main" val="2301387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300"/>
              <a:t>我将</a:t>
            </a:r>
            <a:r>
              <a:rPr lang="zh-CN" altLang="en-US" sz="1300"/>
              <a:t>从</a:t>
            </a:r>
            <a:r>
              <a:rPr lang="zh-CN" altLang="zh-CN" sz="1300"/>
              <a:t>以下几个部分</a:t>
            </a:r>
            <a:r>
              <a:rPr lang="zh-CN" altLang="en-US" sz="1300"/>
              <a:t>进行</a:t>
            </a:r>
            <a:r>
              <a:rPr lang="zh-CN" altLang="zh-CN" sz="1300"/>
              <a:t>介绍，首先</a:t>
            </a:r>
            <a:r>
              <a:rPr lang="zh-CN" altLang="en-US" sz="1300"/>
              <a:t>是</a:t>
            </a:r>
            <a:r>
              <a:rPr lang="zh-CN" altLang="zh-CN" sz="1300"/>
              <a:t>选题背景及</a:t>
            </a:r>
            <a:r>
              <a:rPr lang="zh-CN" altLang="en-US" sz="1300"/>
              <a:t>研究现状</a:t>
            </a:r>
            <a:r>
              <a:rPr lang="zh-CN" altLang="zh-CN" sz="1300"/>
              <a:t>。</a:t>
            </a:r>
            <a:endParaRPr lang="zh-CN" altLang="zh-CN" sz="1300"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2</a:t>
            </a:fld>
            <a:endParaRPr lang="zh-CN" altLang="en-US"/>
          </a:p>
        </p:txBody>
      </p:sp>
    </p:spTree>
    <p:extLst>
      <p:ext uri="{BB962C8B-B14F-4D97-AF65-F5344CB8AC3E}">
        <p14:creationId xmlns:p14="http://schemas.microsoft.com/office/powerpoint/2010/main" val="3706514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本文在真实数据上训练肿瘤分割器，再在真实数据和合成数据上</a:t>
            </a:r>
            <a:r>
              <a:rPr lang="en-US" altLang="zh-CN" smtClean="0"/>
              <a:t>--</a:t>
            </a:r>
            <a:r>
              <a:rPr lang="zh-CN" altLang="en-US" smtClean="0"/>
              <a:t>分别测试分割性能。</a:t>
            </a:r>
            <a:endParaRPr lang="en-US" altLang="zh-CN" smtClean="0"/>
          </a:p>
          <a:p>
            <a:pPr algn="just">
              <a:spcBef>
                <a:spcPts val="650"/>
              </a:spcBef>
              <a:spcAft>
                <a:spcPts val="867"/>
              </a:spcAft>
              <a:defRPr/>
            </a:pPr>
            <a:endParaRPr lang="en-US" altLang="zh-CN" smtClean="0"/>
          </a:p>
          <a:p>
            <a:pPr algn="just">
              <a:spcBef>
                <a:spcPts val="650"/>
              </a:spcBef>
              <a:spcAft>
                <a:spcPts val="867"/>
              </a:spcAft>
              <a:defRPr/>
            </a:pPr>
            <a:r>
              <a:rPr lang="zh-CN" altLang="en-US" smtClean="0"/>
              <a:t>如表</a:t>
            </a:r>
            <a:r>
              <a:rPr lang="en-US" altLang="zh-CN" smtClean="0"/>
              <a:t>6.4</a:t>
            </a:r>
            <a:r>
              <a:rPr lang="zh-CN" altLang="en-US" smtClean="0"/>
              <a:t>中结果，表明合成病灶的逼真程度</a:t>
            </a:r>
            <a:r>
              <a:rPr lang="en-US" altLang="zh-CN" smtClean="0"/>
              <a:t>--</a:t>
            </a:r>
            <a:r>
              <a:rPr lang="zh-CN" altLang="en-US" smtClean="0"/>
              <a:t>足够让分割器识别出</a:t>
            </a:r>
            <a:r>
              <a:rPr lang="en-US" altLang="zh-CN" smtClean="0"/>
              <a:t>--</a:t>
            </a:r>
            <a:r>
              <a:rPr lang="zh-CN" altLang="en-US" smtClean="0"/>
              <a:t>合成病灶与非病灶组织。</a:t>
            </a:r>
            <a:endParaRPr lang="en-US" altLang="zh-CN" smtClean="0"/>
          </a:p>
          <a:p>
            <a:pPr algn="just">
              <a:spcBef>
                <a:spcPts val="650"/>
              </a:spcBef>
              <a:spcAft>
                <a:spcPts val="867"/>
              </a:spcAft>
              <a:defRPr/>
            </a:pPr>
            <a:endParaRPr lang="en-US" altLang="zh-CN" smtClean="0"/>
          </a:p>
          <a:p>
            <a:pPr algn="just">
              <a:spcBef>
                <a:spcPts val="650"/>
              </a:spcBef>
              <a:spcAft>
                <a:spcPts val="867"/>
              </a:spcAft>
              <a:defRPr/>
            </a:pPr>
            <a:r>
              <a:rPr lang="zh-CN" altLang="en-US" smtClean="0"/>
              <a:t>文中图</a:t>
            </a:r>
            <a:r>
              <a:rPr lang="en-US" altLang="zh-CN" smtClean="0"/>
              <a:t>6.4</a:t>
            </a:r>
            <a:r>
              <a:rPr lang="zh-CN" altLang="en-US" smtClean="0"/>
              <a:t>可以看出，分割结果与合成数据的病灶标签</a:t>
            </a:r>
            <a:r>
              <a:rPr lang="en-US" altLang="zh-CN" smtClean="0"/>
              <a:t>--</a:t>
            </a:r>
            <a:r>
              <a:rPr lang="zh-CN" altLang="en-US" smtClean="0"/>
              <a:t>是基本一致的。</a:t>
            </a:r>
            <a:endParaRPr lang="en-US" smtClean="0"/>
          </a:p>
          <a:p>
            <a:pPr algn="just">
              <a:spcBef>
                <a:spcPts val="650"/>
              </a:spcBef>
              <a:spcAft>
                <a:spcPts val="867"/>
              </a:spcAft>
              <a:defRPr/>
            </a:pPr>
            <a:endParaRPr lang="en-US"/>
          </a:p>
        </p:txBody>
      </p:sp>
      <p:sp>
        <p:nvSpPr>
          <p:cNvPr id="4" name="灯片编号占位符 3"/>
          <p:cNvSpPr>
            <a:spLocks noGrp="1"/>
          </p:cNvSpPr>
          <p:nvPr>
            <p:ph type="sldNum" sz="quarter" idx="10"/>
          </p:nvPr>
        </p:nvSpPr>
        <p:spPr/>
        <p:txBody>
          <a:bodyPr/>
          <a:lstStyle/>
          <a:p>
            <a:fld id="{2B41E135-2511-45A4-A42D-8C177857D4DC}" type="slidenum">
              <a:rPr lang="zh-CN" altLang="en-US" smtClean="0"/>
              <a:t>20</a:t>
            </a:fld>
            <a:endParaRPr lang="zh-CN" altLang="en-US"/>
          </a:p>
        </p:txBody>
      </p:sp>
    </p:spTree>
    <p:extLst>
      <p:ext uri="{BB962C8B-B14F-4D97-AF65-F5344CB8AC3E}">
        <p14:creationId xmlns:p14="http://schemas.microsoft.com/office/powerpoint/2010/main" val="423522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文中表</a:t>
            </a:r>
            <a:r>
              <a:rPr lang="en-US" altLang="zh-CN" smtClean="0"/>
              <a:t>6.6-6.9</a:t>
            </a:r>
            <a:r>
              <a:rPr lang="zh-CN" altLang="en-US" smtClean="0"/>
              <a:t>为对真实和合成数据按照不同的比例混合后，训练出的病灶处理器的性能评估结果。</a:t>
            </a:r>
            <a:endParaRPr lang="en-US" altLang="zh-CN" smtClean="0"/>
          </a:p>
          <a:p>
            <a:pPr algn="just">
              <a:spcBef>
                <a:spcPts val="650"/>
              </a:spcBef>
              <a:spcAft>
                <a:spcPts val="867"/>
              </a:spcAft>
              <a:defRPr/>
            </a:pPr>
            <a:endParaRPr lang="en-US" altLang="zh-CN" smtClean="0"/>
          </a:p>
          <a:p>
            <a:pPr algn="just">
              <a:spcBef>
                <a:spcPts val="650"/>
              </a:spcBef>
              <a:spcAft>
                <a:spcPts val="867"/>
              </a:spcAft>
              <a:defRPr/>
            </a:pPr>
            <a:r>
              <a:rPr lang="zh-CN" altLang="en-US" smtClean="0"/>
              <a:t>表</a:t>
            </a:r>
            <a:r>
              <a:rPr lang="en-US" altLang="zh-CN" smtClean="0"/>
              <a:t>6.6</a:t>
            </a:r>
            <a:r>
              <a:rPr lang="zh-CN" altLang="en-US" smtClean="0"/>
              <a:t>中结果表明，真实数据较少时，可用大量合成数据预训练</a:t>
            </a:r>
            <a:r>
              <a:rPr lang="en-US" altLang="zh-CN" smtClean="0"/>
              <a:t>--</a:t>
            </a:r>
            <a:r>
              <a:rPr lang="zh-CN" altLang="en-US" smtClean="0"/>
              <a:t>再用少量</a:t>
            </a:r>
            <a:r>
              <a:rPr lang="zh-CN" altLang="en-US" b="1" smtClean="0"/>
              <a:t>真实数据</a:t>
            </a:r>
            <a:r>
              <a:rPr lang="zh-CN" altLang="en-US" smtClean="0"/>
              <a:t>微调，结果可与</a:t>
            </a:r>
            <a:r>
              <a:rPr lang="en-US" altLang="zh-CN" smtClean="0"/>
              <a:t>-</a:t>
            </a:r>
            <a:r>
              <a:rPr lang="zh-CN" altLang="en-US" smtClean="0"/>
              <a:t>完整真实数据训练结果相近。</a:t>
            </a:r>
            <a:endParaRPr lang="en-US" altLang="zh-CN" smtClean="0"/>
          </a:p>
          <a:p>
            <a:pPr algn="just">
              <a:spcBef>
                <a:spcPts val="650"/>
              </a:spcBef>
              <a:spcAft>
                <a:spcPts val="867"/>
              </a:spcAft>
              <a:defRPr/>
            </a:pPr>
            <a:r>
              <a:rPr lang="zh-CN" altLang="en-US" smtClean="0"/>
              <a:t>此外，合成的数据不宜单独用于模型训练。</a:t>
            </a:r>
            <a:endParaRPr lang="en-US" smtClean="0"/>
          </a:p>
        </p:txBody>
      </p:sp>
      <p:sp>
        <p:nvSpPr>
          <p:cNvPr id="4" name="灯片编号占位符 3"/>
          <p:cNvSpPr>
            <a:spLocks noGrp="1"/>
          </p:cNvSpPr>
          <p:nvPr>
            <p:ph type="sldNum" sz="quarter" idx="10"/>
          </p:nvPr>
        </p:nvSpPr>
        <p:spPr/>
        <p:txBody>
          <a:bodyPr/>
          <a:lstStyle/>
          <a:p>
            <a:fld id="{2B41E135-2511-45A4-A42D-8C177857D4DC}" type="slidenum">
              <a:rPr lang="zh-CN" altLang="en-US" smtClean="0"/>
              <a:t>21</a:t>
            </a:fld>
            <a:endParaRPr lang="zh-CN" altLang="en-US"/>
          </a:p>
        </p:txBody>
      </p:sp>
    </p:spTree>
    <p:extLst>
      <p:ext uri="{BB962C8B-B14F-4D97-AF65-F5344CB8AC3E}">
        <p14:creationId xmlns:p14="http://schemas.microsoft.com/office/powerpoint/2010/main" val="2086680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文中图 </a:t>
            </a:r>
            <a:r>
              <a:rPr lang="en-US" altLang="zh-CN" smtClean="0"/>
              <a:t>6.10</a:t>
            </a:r>
            <a:r>
              <a:rPr lang="zh-CN" altLang="en-US" smtClean="0"/>
              <a:t>中对比英伟达，可以看出本文合成的脑肿瘤</a:t>
            </a:r>
            <a:r>
              <a:rPr lang="en-US" smtClean="0"/>
              <a:t>MRI</a:t>
            </a:r>
            <a:r>
              <a:rPr lang="zh-CN" altLang="en-US" smtClean="0"/>
              <a:t>：</a:t>
            </a:r>
            <a:endParaRPr lang="en-US" altLang="zh-CN" smtClean="0"/>
          </a:p>
          <a:p>
            <a:pPr algn="just">
              <a:spcBef>
                <a:spcPts val="650"/>
              </a:spcBef>
              <a:spcAft>
                <a:spcPts val="867"/>
              </a:spcAft>
              <a:defRPr/>
            </a:pPr>
            <a:r>
              <a:rPr lang="zh-CN" altLang="en-US" smtClean="0"/>
              <a:t>模态区分度更明显；</a:t>
            </a:r>
            <a:endParaRPr lang="en-US" altLang="zh-CN" smtClean="0"/>
          </a:p>
          <a:p>
            <a:pPr algn="just">
              <a:spcBef>
                <a:spcPts val="650"/>
              </a:spcBef>
              <a:spcAft>
                <a:spcPts val="867"/>
              </a:spcAft>
              <a:defRPr/>
            </a:pPr>
            <a:r>
              <a:rPr lang="zh-CN" altLang="en-US" smtClean="0"/>
              <a:t>无棋盘格效应；</a:t>
            </a:r>
            <a:endParaRPr lang="en-US" altLang="zh-CN" smtClean="0"/>
          </a:p>
          <a:p>
            <a:pPr algn="just">
              <a:spcBef>
                <a:spcPts val="650"/>
              </a:spcBef>
              <a:spcAft>
                <a:spcPts val="867"/>
              </a:spcAft>
              <a:defRPr/>
            </a:pPr>
            <a:r>
              <a:rPr lang="zh-CN" altLang="en-US" smtClean="0"/>
              <a:t>合成病灶不存在超出脑轮廓；</a:t>
            </a:r>
            <a:endParaRPr lang="en-US" altLang="zh-CN" smtClean="0"/>
          </a:p>
          <a:p>
            <a:pPr algn="just">
              <a:spcBef>
                <a:spcPts val="650"/>
              </a:spcBef>
              <a:spcAft>
                <a:spcPts val="867"/>
              </a:spcAft>
              <a:defRPr/>
            </a:pPr>
            <a:r>
              <a:rPr lang="zh-CN" altLang="en-US" smtClean="0"/>
              <a:t>纹理细节更丰富。</a:t>
            </a:r>
            <a:endParaRPr lang="en-US" smtClean="0"/>
          </a:p>
        </p:txBody>
      </p:sp>
      <p:sp>
        <p:nvSpPr>
          <p:cNvPr id="4" name="灯片编号占位符 3"/>
          <p:cNvSpPr>
            <a:spLocks noGrp="1"/>
          </p:cNvSpPr>
          <p:nvPr>
            <p:ph type="sldNum" sz="quarter" idx="10"/>
          </p:nvPr>
        </p:nvSpPr>
        <p:spPr/>
        <p:txBody>
          <a:bodyPr/>
          <a:lstStyle/>
          <a:p>
            <a:fld id="{2B41E135-2511-45A4-A42D-8C177857D4DC}" type="slidenum">
              <a:rPr lang="zh-CN" altLang="en-US" smtClean="0"/>
              <a:t>22</a:t>
            </a:fld>
            <a:endParaRPr lang="zh-CN" altLang="en-US"/>
          </a:p>
        </p:txBody>
      </p:sp>
    </p:spTree>
    <p:extLst>
      <p:ext uri="{BB962C8B-B14F-4D97-AF65-F5344CB8AC3E}">
        <p14:creationId xmlns:p14="http://schemas.microsoft.com/office/powerpoint/2010/main" val="3372278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表</a:t>
            </a:r>
            <a:r>
              <a:rPr lang="en-US" altLang="zh-CN" smtClean="0"/>
              <a:t>6.9</a:t>
            </a:r>
            <a:r>
              <a:rPr lang="zh-CN" altLang="en-US" smtClean="0"/>
              <a:t>中，采用通用</a:t>
            </a:r>
            <a:r>
              <a:rPr lang="en-US" altLang="zh-CN" b="1" smtClean="0"/>
              <a:t>mAP</a:t>
            </a:r>
            <a:r>
              <a:rPr lang="zh-CN" altLang="en-US" b="1" smtClean="0"/>
              <a:t>指标</a:t>
            </a:r>
            <a:r>
              <a:rPr lang="en-US" altLang="zh-CN" smtClean="0"/>
              <a:t>--</a:t>
            </a:r>
            <a:r>
              <a:rPr lang="zh-CN" altLang="en-US" smtClean="0"/>
              <a:t>评估肺部</a:t>
            </a:r>
            <a:r>
              <a:rPr lang="en-US" altLang="zh-CN" smtClean="0"/>
              <a:t>CT</a:t>
            </a:r>
            <a:r>
              <a:rPr lang="zh-CN" altLang="en-US" smtClean="0"/>
              <a:t>数据上</a:t>
            </a:r>
            <a:r>
              <a:rPr lang="en-US" altLang="zh-CN" smtClean="0"/>
              <a:t>--</a:t>
            </a:r>
            <a:r>
              <a:rPr lang="zh-CN" altLang="en-US" b="1" smtClean="0"/>
              <a:t>肺部病灶检测器</a:t>
            </a:r>
            <a:r>
              <a:rPr lang="en-US" altLang="zh-CN" smtClean="0"/>
              <a:t>--</a:t>
            </a:r>
            <a:r>
              <a:rPr lang="zh-CN" altLang="en-US" smtClean="0"/>
              <a:t>的性能。</a:t>
            </a:r>
            <a:endParaRPr lang="en-US" altLang="zh-CN" smtClean="0"/>
          </a:p>
          <a:p>
            <a:pPr algn="just">
              <a:spcBef>
                <a:spcPts val="650"/>
              </a:spcBef>
              <a:spcAft>
                <a:spcPts val="867"/>
              </a:spcAft>
              <a:defRPr/>
            </a:pPr>
            <a:r>
              <a:rPr lang="zh-CN" altLang="en-US" smtClean="0"/>
              <a:t>结果同样表明，合成数据作为增强数据</a:t>
            </a:r>
            <a:r>
              <a:rPr lang="en-US" altLang="zh-CN" smtClean="0"/>
              <a:t>--</a:t>
            </a:r>
            <a:r>
              <a:rPr lang="zh-CN" altLang="en-US" smtClean="0"/>
              <a:t>提升了模型性能。</a:t>
            </a:r>
            <a:endParaRPr lang="en-US" altLang="zh-CN" smtClean="0"/>
          </a:p>
          <a:p>
            <a:pPr algn="just">
              <a:spcBef>
                <a:spcPts val="650"/>
              </a:spcBef>
              <a:spcAft>
                <a:spcPts val="867"/>
              </a:spcAft>
              <a:defRPr/>
            </a:pPr>
            <a:endParaRPr lang="en-US" smtClean="0"/>
          </a:p>
          <a:p>
            <a:pPr algn="just" defTabSz="990752">
              <a:spcBef>
                <a:spcPts val="650"/>
              </a:spcBef>
              <a:spcAft>
                <a:spcPts val="867"/>
              </a:spcAft>
              <a:defRPr/>
            </a:pPr>
            <a:r>
              <a:rPr lang="zh-CN" altLang="en-US" smtClean="0"/>
              <a:t>文中图</a:t>
            </a:r>
            <a:r>
              <a:rPr lang="en-US" altLang="zh-CN" smtClean="0"/>
              <a:t>6.13</a:t>
            </a:r>
            <a:r>
              <a:rPr lang="zh-CN" altLang="en-US" smtClean="0"/>
              <a:t>可以看出相较于</a:t>
            </a:r>
            <a:r>
              <a:rPr lang="en-US" altLang="zh-CN" smtClean="0"/>
              <a:t>SkrGAN</a:t>
            </a:r>
            <a:r>
              <a:rPr lang="zh-CN" altLang="en-US" smtClean="0"/>
              <a:t>等，本文的合成</a:t>
            </a:r>
            <a:r>
              <a:rPr lang="en-US" altLang="zh-CN" smtClean="0"/>
              <a:t>CT</a:t>
            </a:r>
            <a:r>
              <a:rPr lang="zh-CN" altLang="en-US" smtClean="0"/>
              <a:t>在肺部血管、淋巴等细微结构上</a:t>
            </a:r>
            <a:r>
              <a:rPr lang="zh-CN" altLang="en-US" b="1" smtClean="0"/>
              <a:t>更丰富逼真</a:t>
            </a:r>
            <a:r>
              <a:rPr lang="zh-CN" altLang="en-US" smtClean="0"/>
              <a:t>。</a:t>
            </a:r>
            <a:endParaRPr lang="en-US" smtClean="0"/>
          </a:p>
          <a:p>
            <a:pPr algn="just">
              <a:spcBef>
                <a:spcPts val="650"/>
              </a:spcBef>
              <a:spcAft>
                <a:spcPts val="867"/>
              </a:spcAft>
              <a:defRPr/>
            </a:pPr>
            <a:endParaRPr lang="en-US"/>
          </a:p>
        </p:txBody>
      </p:sp>
      <p:sp>
        <p:nvSpPr>
          <p:cNvPr id="4" name="灯片编号占位符 3"/>
          <p:cNvSpPr>
            <a:spLocks noGrp="1"/>
          </p:cNvSpPr>
          <p:nvPr>
            <p:ph type="sldNum" sz="quarter" idx="10"/>
          </p:nvPr>
        </p:nvSpPr>
        <p:spPr/>
        <p:txBody>
          <a:bodyPr/>
          <a:lstStyle/>
          <a:p>
            <a:fld id="{2B41E135-2511-45A4-A42D-8C177857D4DC}" type="slidenum">
              <a:rPr lang="zh-CN" altLang="en-US" smtClean="0"/>
              <a:t>23</a:t>
            </a:fld>
            <a:endParaRPr lang="zh-CN" altLang="en-US"/>
          </a:p>
        </p:txBody>
      </p:sp>
    </p:spTree>
    <p:extLst>
      <p:ext uri="{BB962C8B-B14F-4D97-AF65-F5344CB8AC3E}">
        <p14:creationId xmlns:p14="http://schemas.microsoft.com/office/powerpoint/2010/main" val="1423949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90752">
              <a:spcBef>
                <a:spcPts val="650"/>
              </a:spcBef>
              <a:spcAft>
                <a:spcPts val="867"/>
              </a:spcAft>
              <a:defRPr/>
            </a:pPr>
            <a:r>
              <a:rPr lang="zh-CN" altLang="en-US" smtClean="0"/>
              <a:t>文中图</a:t>
            </a:r>
            <a:r>
              <a:rPr lang="en-US" altLang="zh-CN" smtClean="0"/>
              <a:t>6.11-6.12</a:t>
            </a:r>
            <a:r>
              <a:rPr lang="zh-CN" altLang="en-US" smtClean="0"/>
              <a:t>对比</a:t>
            </a:r>
            <a:r>
              <a:rPr lang="en-US" altLang="zh-CN" smtClean="0"/>
              <a:t>SkrGAN</a:t>
            </a:r>
            <a:r>
              <a:rPr lang="zh-CN" altLang="en-US" smtClean="0"/>
              <a:t>等，可以看出，本文合成的胸部</a:t>
            </a:r>
            <a:r>
              <a:rPr lang="en-US" altLang="zh-CN" smtClean="0"/>
              <a:t>X</a:t>
            </a:r>
            <a:r>
              <a:rPr lang="zh-CN" altLang="en-US" smtClean="0"/>
              <a:t>光和视网膜</a:t>
            </a:r>
            <a:r>
              <a:rPr lang="en-US" altLang="zh-CN" smtClean="0"/>
              <a:t>--</a:t>
            </a:r>
            <a:r>
              <a:rPr lang="zh-CN" altLang="en-US" smtClean="0"/>
              <a:t>在细微生理结构上</a:t>
            </a:r>
            <a:r>
              <a:rPr lang="en-US" altLang="zh-CN" smtClean="0"/>
              <a:t>-</a:t>
            </a:r>
            <a:r>
              <a:rPr lang="zh-CN" altLang="en-US" b="1" smtClean="0"/>
              <a:t>更完整丰富</a:t>
            </a:r>
            <a:r>
              <a:rPr lang="zh-CN" altLang="en-US" smtClean="0"/>
              <a:t>，输入的结构特征图更干净简明。</a:t>
            </a:r>
            <a:endParaRPr lang="en-US" smtClean="0"/>
          </a:p>
          <a:p>
            <a:pPr algn="just">
              <a:spcBef>
                <a:spcPts val="650"/>
              </a:spcBef>
              <a:spcAft>
                <a:spcPts val="867"/>
              </a:spcAft>
              <a:defRPr/>
            </a:pPr>
            <a:endParaRPr lang="zh-CN" altLang="en-US" smtClean="0"/>
          </a:p>
        </p:txBody>
      </p:sp>
      <p:sp>
        <p:nvSpPr>
          <p:cNvPr id="4" name="灯片编号占位符 3"/>
          <p:cNvSpPr>
            <a:spLocks noGrp="1"/>
          </p:cNvSpPr>
          <p:nvPr>
            <p:ph type="sldNum" sz="quarter" idx="10"/>
          </p:nvPr>
        </p:nvSpPr>
        <p:spPr/>
        <p:txBody>
          <a:bodyPr/>
          <a:lstStyle/>
          <a:p>
            <a:fld id="{2B41E135-2511-45A4-A42D-8C177857D4DC}" type="slidenum">
              <a:rPr lang="zh-CN" altLang="en-US" smtClean="0"/>
              <a:t>24</a:t>
            </a:fld>
            <a:endParaRPr lang="zh-CN" altLang="en-US"/>
          </a:p>
        </p:txBody>
      </p:sp>
    </p:spTree>
    <p:extLst>
      <p:ext uri="{BB962C8B-B14F-4D97-AF65-F5344CB8AC3E}">
        <p14:creationId xmlns:p14="http://schemas.microsoft.com/office/powerpoint/2010/main" val="3647159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zh-CN" altLang="en-US" sz="1300"/>
              <a:t>下面是对本研究</a:t>
            </a:r>
            <a:r>
              <a:rPr lang="zh-CN" altLang="en-US" sz="1300">
                <a:ea typeface="微软雅黑" panose="020B0503020204020204" pitchFamily="34" charset="-122"/>
              </a:rPr>
              <a:t>的</a:t>
            </a:r>
            <a:r>
              <a:rPr lang="zh-CN" altLang="en-US" sz="1300" b="1">
                <a:latin typeface="微软雅黑" panose="020B0503020204020204" pitchFamily="34" charset="-122"/>
                <a:ea typeface="微软雅黑" panose="020B0503020204020204" pitchFamily="34" charset="-122"/>
              </a:rPr>
              <a:t>总结与研究展望</a:t>
            </a:r>
            <a:r>
              <a:rPr lang="zh-CN" altLang="zh-CN" sz="1300"/>
              <a:t>。</a:t>
            </a:r>
            <a:endParaRPr lang="zh-CN" altLang="zh-CN" sz="1300"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25</a:t>
            </a:fld>
            <a:endParaRPr lang="zh-CN" altLang="en-US"/>
          </a:p>
        </p:txBody>
      </p:sp>
    </p:spTree>
    <p:extLst>
      <p:ext uri="{BB962C8B-B14F-4D97-AF65-F5344CB8AC3E}">
        <p14:creationId xmlns:p14="http://schemas.microsoft.com/office/powerpoint/2010/main" val="2148619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lang="zh-CN" altLang="en-US" smtClean="0"/>
              <a:t>总的来说，本文提出和采用的</a:t>
            </a:r>
            <a:endParaRPr lang="en-US" altLang="zh-CN" smtClean="0"/>
          </a:p>
          <a:p>
            <a:pPr>
              <a:defRPr/>
            </a:pPr>
            <a:r>
              <a:rPr lang="zh-CN" altLang="en-US" b="1" smtClean="0"/>
              <a:t>结构特征图提取方法：无需训练可直接提取、提取结果更清晰简明</a:t>
            </a:r>
            <a:endParaRPr lang="en-US" altLang="zh-CN" b="1" smtClean="0"/>
          </a:p>
          <a:p>
            <a:pPr>
              <a:defRPr/>
            </a:pPr>
            <a:r>
              <a:rPr lang="zh-CN" altLang="en-US" b="1" smtClean="0"/>
              <a:t>结构特征图生成方法：合成数量无限制</a:t>
            </a:r>
          </a:p>
          <a:p>
            <a:pPr>
              <a:defRPr/>
            </a:pPr>
            <a:r>
              <a:rPr lang="zh-CN" altLang="en-US" b="1" smtClean="0"/>
              <a:t>医学影像合成方法：可合成配准多模态和病灶</a:t>
            </a:r>
          </a:p>
          <a:p>
            <a:pPr>
              <a:defRPr/>
            </a:pPr>
            <a:r>
              <a:rPr lang="zh-CN" altLang="en-US" b="1" smtClean="0"/>
              <a:t>综合了多种方法的评估：更全面有效。</a:t>
            </a:r>
            <a:endParaRPr lang="en-US" altLang="zh-CN" b="1" smtClean="0"/>
          </a:p>
          <a:p>
            <a:pPr algn="just">
              <a:spcBef>
                <a:spcPts val="650"/>
              </a:spcBef>
              <a:spcAft>
                <a:spcPts val="867"/>
              </a:spcAft>
              <a:defRPr/>
            </a:pPr>
            <a:endParaRPr lang="en-US" b="1" smtClean="0"/>
          </a:p>
          <a:p>
            <a:pPr algn="just">
              <a:spcBef>
                <a:spcPts val="650"/>
              </a:spcBef>
              <a:spcAft>
                <a:spcPts val="867"/>
              </a:spcAft>
              <a:defRPr/>
            </a:pPr>
            <a:r>
              <a:rPr lang="zh-CN" altLang="en-US" smtClean="0"/>
              <a:t>本研究依然存在一些值得改进的地方，未来可在</a:t>
            </a:r>
            <a:endParaRPr lang="en-US" altLang="zh-CN" smtClean="0"/>
          </a:p>
          <a:p>
            <a:pPr marL="371532" indent="-371532" defTabSz="990752">
              <a:buFont typeface="Arial" panose="020B0604020202020204" pitchFamily="34" charset="0"/>
              <a:buChar char="•"/>
              <a:defRPr/>
            </a:pPr>
            <a:r>
              <a:rPr lang="zh-CN" altLang="en-US" b="1" smtClean="0"/>
              <a:t>直接</a:t>
            </a:r>
            <a:r>
              <a:rPr lang="en-US" altLang="zh-CN" b="1" smtClean="0"/>
              <a:t>3D</a:t>
            </a:r>
            <a:r>
              <a:rPr lang="zh-CN" altLang="en-US" b="1" smtClean="0"/>
              <a:t>合成</a:t>
            </a:r>
            <a:endParaRPr lang="en-US" altLang="zh-CN" b="1" smtClean="0"/>
          </a:p>
          <a:p>
            <a:pPr marL="371532" indent="-371532">
              <a:buFont typeface="Arial" panose="020B0604020202020204" pitchFamily="34" charset="0"/>
              <a:buChar char="•"/>
              <a:defRPr/>
            </a:pPr>
            <a:r>
              <a:rPr lang="zh-CN" altLang="en-US" b="1" smtClean="0"/>
              <a:t>应用新模型、新算子</a:t>
            </a:r>
            <a:endParaRPr lang="en-US" altLang="zh-CN" b="1" smtClean="0"/>
          </a:p>
          <a:p>
            <a:pPr marL="371532" indent="-371532">
              <a:buFont typeface="Arial" panose="020B0604020202020204" pitchFamily="34" charset="0"/>
              <a:buChar char="•"/>
              <a:defRPr/>
            </a:pPr>
            <a:r>
              <a:rPr lang="zh-CN" altLang="en-US" b="1" smtClean="0"/>
              <a:t>提升合成效率</a:t>
            </a:r>
            <a:endParaRPr lang="en-US" altLang="zh-CN" b="1" smtClean="0"/>
          </a:p>
          <a:p>
            <a:pPr>
              <a:defRPr/>
            </a:pPr>
            <a:r>
              <a:rPr lang="zh-CN" altLang="en-US" b="0" smtClean="0"/>
              <a:t>等方面尝试改进。</a:t>
            </a:r>
            <a:endParaRPr lang="en-US" altLang="zh-CN" b="0" smtClean="0"/>
          </a:p>
        </p:txBody>
      </p:sp>
      <p:sp>
        <p:nvSpPr>
          <p:cNvPr id="4" name="灯片编号占位符 3"/>
          <p:cNvSpPr>
            <a:spLocks noGrp="1"/>
          </p:cNvSpPr>
          <p:nvPr>
            <p:ph type="sldNum" sz="quarter" idx="10"/>
          </p:nvPr>
        </p:nvSpPr>
        <p:spPr/>
        <p:txBody>
          <a:bodyPr/>
          <a:lstStyle/>
          <a:p>
            <a:fld id="{2B41E135-2511-45A4-A42D-8C177857D4DC}" type="slidenum">
              <a:rPr lang="zh-CN" altLang="en-US" smtClean="0"/>
              <a:t>26</a:t>
            </a:fld>
            <a:endParaRPr lang="zh-CN" altLang="en-US"/>
          </a:p>
        </p:txBody>
      </p:sp>
    </p:spTree>
    <p:extLst>
      <p:ext uri="{BB962C8B-B14F-4D97-AF65-F5344CB8AC3E}">
        <p14:creationId xmlns:p14="http://schemas.microsoft.com/office/powerpoint/2010/main" val="2169013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zh-CN" altLang="en-US" smtClean="0"/>
              <a:t>硕士期间，本人共发表两篇一作论文，一篇一作</a:t>
            </a:r>
            <a:r>
              <a:rPr lang="en-US" altLang="zh-CN" smtClean="0"/>
              <a:t>-</a:t>
            </a:r>
            <a:r>
              <a:rPr lang="zh-CN" altLang="en-US" smtClean="0"/>
              <a:t>因疫情尚在审稿中，一篇二作已录用。</a:t>
            </a:r>
          </a:p>
        </p:txBody>
      </p:sp>
      <p:sp>
        <p:nvSpPr>
          <p:cNvPr id="4" name="灯片编号占位符 3"/>
          <p:cNvSpPr>
            <a:spLocks noGrp="1"/>
          </p:cNvSpPr>
          <p:nvPr>
            <p:ph type="sldNum" sz="quarter" idx="10"/>
          </p:nvPr>
        </p:nvSpPr>
        <p:spPr/>
        <p:txBody>
          <a:bodyPr/>
          <a:lstStyle/>
          <a:p>
            <a:fld id="{2B41E135-2511-45A4-A42D-8C177857D4DC}" type="slidenum">
              <a:rPr lang="zh-CN" altLang="en-US" smtClean="0"/>
              <a:t>27</a:t>
            </a:fld>
            <a:endParaRPr lang="zh-CN" altLang="en-US"/>
          </a:p>
        </p:txBody>
      </p:sp>
    </p:spTree>
    <p:extLst>
      <p:ext uri="{BB962C8B-B14F-4D97-AF65-F5344CB8AC3E}">
        <p14:creationId xmlns:p14="http://schemas.microsoft.com/office/powerpoint/2010/main" val="1840526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zh-CN" altLang="en-US" smtClean="0"/>
              <a:t>以一作身份 共公开发明专利</a:t>
            </a:r>
            <a:r>
              <a:rPr lang="en-US" altLang="zh-CN" smtClean="0"/>
              <a:t>5</a:t>
            </a:r>
            <a:r>
              <a:rPr lang="zh-CN" altLang="en-US" smtClean="0"/>
              <a:t>项，共参与科研项目四项。</a:t>
            </a:r>
            <a:endParaRPr lang="en-US" altLang="zh-CN" smtClean="0"/>
          </a:p>
        </p:txBody>
      </p:sp>
      <p:sp>
        <p:nvSpPr>
          <p:cNvPr id="4" name="灯片编号占位符 3"/>
          <p:cNvSpPr>
            <a:spLocks noGrp="1"/>
          </p:cNvSpPr>
          <p:nvPr>
            <p:ph type="sldNum" sz="quarter" idx="10"/>
          </p:nvPr>
        </p:nvSpPr>
        <p:spPr/>
        <p:txBody>
          <a:bodyPr/>
          <a:lstStyle/>
          <a:p>
            <a:fld id="{2B41E135-2511-45A4-A42D-8C177857D4DC}" type="slidenum">
              <a:rPr lang="zh-CN" altLang="en-US" smtClean="0"/>
              <a:t>28</a:t>
            </a:fld>
            <a:endParaRPr lang="zh-CN" altLang="en-US"/>
          </a:p>
        </p:txBody>
      </p:sp>
    </p:spTree>
    <p:extLst>
      <p:ext uri="{BB962C8B-B14F-4D97-AF65-F5344CB8AC3E}">
        <p14:creationId xmlns:p14="http://schemas.microsoft.com/office/powerpoint/2010/main" val="2087039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以上是我的汇报，欢迎各位老师批评指正！</a:t>
            </a:r>
          </a:p>
        </p:txBody>
      </p:sp>
      <p:sp>
        <p:nvSpPr>
          <p:cNvPr id="4" name="灯片编号占位符 3"/>
          <p:cNvSpPr>
            <a:spLocks noGrp="1"/>
          </p:cNvSpPr>
          <p:nvPr>
            <p:ph type="sldNum" sz="quarter" idx="10"/>
          </p:nvPr>
        </p:nvSpPr>
        <p:spPr/>
        <p:txBody>
          <a:bodyPr/>
          <a:lstStyle/>
          <a:p>
            <a:fld id="{2B41E135-2511-45A4-A42D-8C177857D4DC}" type="slidenum">
              <a:rPr lang="zh-CN" altLang="en-US" smtClean="0"/>
              <a:t>29</a:t>
            </a:fld>
            <a:endParaRPr lang="zh-CN" altLang="en-US"/>
          </a:p>
        </p:txBody>
      </p:sp>
    </p:spTree>
    <p:extLst>
      <p:ext uri="{BB962C8B-B14F-4D97-AF65-F5344CB8AC3E}">
        <p14:creationId xmlns:p14="http://schemas.microsoft.com/office/powerpoint/2010/main" val="1868688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905000" y="1279525"/>
            <a:ext cx="3187700" cy="2390775"/>
          </a:xfrm>
        </p:spPr>
      </p:sp>
      <p:sp>
        <p:nvSpPr>
          <p:cNvPr id="3" name="备注占位符 2"/>
          <p:cNvSpPr>
            <a:spLocks noGrp="1"/>
          </p:cNvSpPr>
          <p:nvPr>
            <p:ph type="body" idx="1"/>
          </p:nvPr>
        </p:nvSpPr>
        <p:spPr>
          <a:xfrm>
            <a:off x="710407" y="3771900"/>
            <a:ext cx="5683250" cy="5183387"/>
          </a:xfrm>
        </p:spPr>
        <p:txBody>
          <a:bodyPr/>
          <a:lstStyle/>
          <a:p>
            <a:pPr algn="just" defTabSz="990752" eaLnBrk="0" fontAlgn="base" hangingPunct="0">
              <a:spcBef>
                <a:spcPts val="650"/>
              </a:spcBef>
              <a:spcAft>
                <a:spcPts val="867"/>
              </a:spcAft>
              <a:defRPr/>
            </a:pPr>
            <a:r>
              <a:rPr lang="zh-CN" altLang="en-US" smtClean="0"/>
              <a:t>智能医学影像处理是深度学习最热门的应用领域之一。</a:t>
            </a:r>
            <a:endParaRPr lang="en-US" altLang="zh-CN" smtClean="0"/>
          </a:p>
          <a:p>
            <a:pPr algn="just" defTabSz="990752" eaLnBrk="0" fontAlgn="base" hangingPunct="0">
              <a:spcBef>
                <a:spcPts val="650"/>
              </a:spcBef>
              <a:spcAft>
                <a:spcPts val="867"/>
              </a:spcAft>
              <a:defRPr/>
            </a:pPr>
            <a:r>
              <a:rPr lang="zh-CN" altLang="en-US" sz="1300" b="1" smtClean="0"/>
              <a:t>大</a:t>
            </a:r>
            <a:r>
              <a:rPr lang="zh-CN" altLang="en-US" sz="1300" b="1"/>
              <a:t>多数任</a:t>
            </a:r>
            <a:r>
              <a:rPr lang="zh-CN" altLang="en-US" sz="1300" b="1" smtClean="0"/>
              <a:t>务</a:t>
            </a:r>
            <a:r>
              <a:rPr lang="en-US" altLang="zh-CN" sz="1300" b="1" smtClean="0"/>
              <a:t>-</a:t>
            </a:r>
            <a:r>
              <a:rPr lang="zh-CN" altLang="en-US" sz="1300" smtClean="0"/>
              <a:t>依</a:t>
            </a:r>
            <a:r>
              <a:rPr lang="zh-CN" altLang="en-US" sz="1300"/>
              <a:t>赖</a:t>
            </a:r>
            <a:r>
              <a:rPr lang="zh-CN" altLang="en-US" sz="1300" smtClean="0"/>
              <a:t>于</a:t>
            </a:r>
            <a:r>
              <a:rPr lang="en-US" altLang="zh-CN" sz="1300" smtClean="0"/>
              <a:t>-</a:t>
            </a:r>
            <a:r>
              <a:rPr lang="zh-CN" altLang="en-US" sz="1300" smtClean="0"/>
              <a:t>大</a:t>
            </a:r>
            <a:r>
              <a:rPr lang="zh-CN" altLang="en-US" sz="1300"/>
              <a:t>量有标注的医学影像数据。</a:t>
            </a:r>
            <a:endParaRPr lang="en-US" altLang="zh-CN" sz="1300"/>
          </a:p>
          <a:p>
            <a:pPr algn="just" defTabSz="990752" eaLnBrk="0" fontAlgn="base" hangingPunct="0">
              <a:spcBef>
                <a:spcPts val="650"/>
              </a:spcBef>
              <a:spcAft>
                <a:spcPts val="867"/>
              </a:spcAft>
              <a:defRPr/>
            </a:pPr>
            <a:r>
              <a:rPr lang="zh-CN" altLang="en-US" smtClean="0"/>
              <a:t>但</a:t>
            </a:r>
            <a:r>
              <a:rPr lang="zh-CN" altLang="en-US" sz="1300"/>
              <a:t>较自然图像，医学影像的采集和标注较困难、公开数据更少。</a:t>
            </a:r>
            <a:endParaRPr lang="en-US" altLang="zh-CN" sz="1300"/>
          </a:p>
          <a:p>
            <a:pPr algn="just" defTabSz="990752" eaLnBrk="0" fontAlgn="base" hangingPunct="0">
              <a:spcBef>
                <a:spcPts val="650"/>
              </a:spcBef>
              <a:spcAft>
                <a:spcPts val="867"/>
              </a:spcAft>
              <a:defRPr/>
            </a:pPr>
            <a:r>
              <a:rPr lang="zh-CN" altLang="en-US" smtClean="0"/>
              <a:t>同时，最近</a:t>
            </a:r>
            <a:r>
              <a:rPr lang="zh-CN" altLang="en-US" sz="1300"/>
              <a:t>一些任务通过生成对抗网络（</a:t>
            </a:r>
            <a:r>
              <a:rPr lang="en-US" altLang="zh-CN" sz="1300"/>
              <a:t>GAN</a:t>
            </a:r>
            <a:r>
              <a:rPr lang="zh-CN" altLang="en-US" sz="1300"/>
              <a:t>）的生成样本进行数据增强。</a:t>
            </a:r>
            <a:endParaRPr lang="en-US" altLang="zh-CN" sz="1300"/>
          </a:p>
          <a:p>
            <a:pPr algn="just" defTabSz="990752" eaLnBrk="0" fontAlgn="base" hangingPunct="0">
              <a:spcBef>
                <a:spcPts val="650"/>
              </a:spcBef>
              <a:spcAft>
                <a:spcPts val="867"/>
              </a:spcAft>
              <a:defRPr/>
            </a:pPr>
            <a:r>
              <a:rPr lang="zh-CN" altLang="en-US" sz="1300"/>
              <a:t>因此，利用</a:t>
            </a:r>
            <a:r>
              <a:rPr lang="en-US" altLang="zh-CN" sz="1300"/>
              <a:t>GAN</a:t>
            </a:r>
            <a:r>
              <a:rPr lang="zh-CN" altLang="en-US" sz="1300"/>
              <a:t>合成的医学影像缓解样本不足是一种可行方案。</a:t>
            </a:r>
            <a:endParaRPr lang="en-US" altLang="zh-CN" sz="1300"/>
          </a:p>
          <a:p>
            <a:pPr algn="just" defTabSz="990752" eaLnBrk="0" fontAlgn="base" hangingPunct="0">
              <a:spcBef>
                <a:spcPts val="650"/>
              </a:spcBef>
              <a:spcAft>
                <a:spcPts val="867"/>
              </a:spcAft>
              <a:defRPr/>
            </a:pPr>
            <a:endParaRPr lang="en-US" sz="1300"/>
          </a:p>
          <a:p>
            <a:pPr algn="just" defTabSz="990752" eaLnBrk="0" fontAlgn="base" hangingPunct="0">
              <a:spcBef>
                <a:spcPts val="650"/>
              </a:spcBef>
              <a:spcAft>
                <a:spcPts val="867"/>
              </a:spcAft>
              <a:defRPr/>
            </a:pPr>
            <a:r>
              <a:rPr lang="zh-CN" altLang="en-US" sz="1300"/>
              <a:t>但这面临四个挑战：</a:t>
            </a:r>
            <a:endParaRPr lang="en-US" altLang="zh-CN" sz="1300"/>
          </a:p>
          <a:p>
            <a:pPr algn="just" defTabSz="990752" eaLnBrk="0" fontAlgn="base" hangingPunct="0">
              <a:spcBef>
                <a:spcPts val="650"/>
              </a:spcBef>
              <a:spcAft>
                <a:spcPts val="867"/>
              </a:spcAft>
              <a:defRPr/>
            </a:pPr>
            <a:r>
              <a:rPr lang="zh-CN" altLang="en-US" sz="1300"/>
              <a:t>一，医学影像包含复杂精细的生理结构，直接从噪声合</a:t>
            </a:r>
            <a:r>
              <a:rPr lang="zh-CN" altLang="en-US" sz="1300" smtClean="0"/>
              <a:t>成</a:t>
            </a:r>
            <a:r>
              <a:rPr lang="en-US" altLang="zh-CN" sz="1300" smtClean="0"/>
              <a:t>-</a:t>
            </a:r>
            <a:r>
              <a:rPr lang="zh-CN" altLang="en-US" sz="1300" b="1" smtClean="0"/>
              <a:t>易</a:t>
            </a:r>
            <a:r>
              <a:rPr lang="zh-CN" altLang="en-US" sz="1300" b="1"/>
              <a:t>产</a:t>
            </a:r>
            <a:r>
              <a:rPr lang="zh-CN" altLang="en-US" sz="1300" b="1" smtClean="0"/>
              <a:t>生</a:t>
            </a:r>
            <a:r>
              <a:rPr lang="en-US" altLang="zh-CN" sz="1300" b="1" smtClean="0"/>
              <a:t>-</a:t>
            </a:r>
            <a:r>
              <a:rPr lang="zh-CN" altLang="en-US" sz="1300" smtClean="0"/>
              <a:t>不</a:t>
            </a:r>
            <a:r>
              <a:rPr lang="zh-CN" altLang="en-US" sz="1300"/>
              <a:t>合生理逻辑的结构。</a:t>
            </a:r>
            <a:endParaRPr lang="en-US" altLang="zh-CN" sz="1300"/>
          </a:p>
          <a:p>
            <a:pPr algn="just" defTabSz="990752" eaLnBrk="0" fontAlgn="base" hangingPunct="0">
              <a:spcBef>
                <a:spcPts val="650"/>
              </a:spcBef>
              <a:spcAft>
                <a:spcPts val="867"/>
              </a:spcAft>
              <a:defRPr/>
            </a:pPr>
            <a:r>
              <a:rPr lang="zh-CN" altLang="en-US" sz="1300"/>
              <a:t>二，不同成像方式可得到不同的模态。有多模态合成需求时，训练多个单模态合成模</a:t>
            </a:r>
            <a:r>
              <a:rPr lang="zh-CN" altLang="en-US" sz="1300" smtClean="0"/>
              <a:t>型，难</a:t>
            </a:r>
            <a:r>
              <a:rPr lang="zh-CN" altLang="en-US" sz="1300"/>
              <a:t>以实现模态配准，即像素级的对齐</a:t>
            </a:r>
            <a:r>
              <a:rPr lang="zh-CN" altLang="en-US" sz="1300" smtClean="0"/>
              <a:t>。</a:t>
            </a:r>
            <a:endParaRPr lang="en-US" altLang="zh-CN" sz="1300" smtClean="0"/>
          </a:p>
          <a:p>
            <a:pPr algn="just" defTabSz="990752" eaLnBrk="0" fontAlgn="base" hangingPunct="0">
              <a:spcBef>
                <a:spcPts val="650"/>
              </a:spcBef>
              <a:spcAft>
                <a:spcPts val="867"/>
              </a:spcAft>
              <a:defRPr/>
            </a:pPr>
            <a:r>
              <a:rPr lang="zh-CN" altLang="en-US" sz="1300"/>
              <a:t>三，需要考虑如何合成病</a:t>
            </a:r>
            <a:r>
              <a:rPr lang="zh-CN" altLang="en-US" sz="1300" smtClean="0"/>
              <a:t>灶</a:t>
            </a:r>
            <a:r>
              <a:rPr lang="en-US" altLang="zh-CN" sz="1300" smtClean="0"/>
              <a:t>(zao)</a:t>
            </a:r>
            <a:r>
              <a:rPr lang="zh-CN" altLang="en-US" sz="1300" smtClean="0"/>
              <a:t>并</a:t>
            </a:r>
            <a:r>
              <a:rPr lang="zh-CN" altLang="en-US" sz="1300"/>
              <a:t>获得</a:t>
            </a:r>
            <a:r>
              <a:rPr lang="zh-CN" altLang="en-US" sz="1300">
                <a:solidFill>
                  <a:srgbClr val="005825"/>
                </a:solidFill>
                <a:latin typeface="黑体" panose="02010609060101010101" pitchFamily="49" charset="-122"/>
                <a:ea typeface="黑体" panose="02010609060101010101" pitchFamily="49" charset="-122"/>
              </a:rPr>
              <a:t>病灶标签</a:t>
            </a:r>
            <a:r>
              <a:rPr lang="zh-CN" altLang="en-US" sz="1300"/>
              <a:t>。</a:t>
            </a:r>
            <a:endParaRPr lang="en-US" altLang="zh-CN" sz="1300"/>
          </a:p>
          <a:p>
            <a:pPr algn="just" defTabSz="990752" eaLnBrk="0" fontAlgn="base" hangingPunct="0">
              <a:spcBef>
                <a:spcPts val="650"/>
              </a:spcBef>
              <a:spcAft>
                <a:spcPts val="867"/>
              </a:spcAft>
              <a:defRPr/>
            </a:pPr>
            <a:r>
              <a:rPr lang="zh-CN" altLang="en-US" sz="1300"/>
              <a:t>四，一般相似性指</a:t>
            </a:r>
            <a:r>
              <a:rPr lang="zh-CN" altLang="en-US" sz="1300" smtClean="0"/>
              <a:t>标</a:t>
            </a:r>
            <a:r>
              <a:rPr lang="en-US" altLang="zh-CN" sz="1300" smtClean="0"/>
              <a:t>-</a:t>
            </a:r>
            <a:r>
              <a:rPr lang="zh-CN" altLang="en-US" sz="1300" smtClean="0"/>
              <a:t>难</a:t>
            </a:r>
            <a:r>
              <a:rPr lang="zh-CN" altLang="en-US" sz="1300"/>
              <a:t>以评估合成影</a:t>
            </a:r>
            <a:r>
              <a:rPr lang="zh-CN" altLang="en-US" sz="1300" smtClean="0"/>
              <a:t>像</a:t>
            </a:r>
            <a:r>
              <a:rPr lang="en-US" altLang="zh-CN" sz="1300" smtClean="0"/>
              <a:t>-</a:t>
            </a:r>
            <a:r>
              <a:rPr lang="zh-CN" altLang="en-US" sz="1300" smtClean="0"/>
              <a:t>在</a:t>
            </a:r>
            <a:r>
              <a:rPr lang="zh-CN" altLang="en-US" sz="1300"/>
              <a:t>医学影像处理任务中的性能表现。</a:t>
            </a:r>
            <a:endParaRPr lang="en-US" altLang="zh-CN" sz="1300"/>
          </a:p>
          <a:p>
            <a:pPr algn="just" defTabSz="990752" eaLnBrk="0" fontAlgn="base" hangingPunct="0">
              <a:spcBef>
                <a:spcPts val="650"/>
              </a:spcBef>
              <a:spcAft>
                <a:spcPts val="867"/>
              </a:spcAft>
              <a:defRPr/>
            </a:pPr>
            <a:endParaRPr lang="en-US" altLang="zh-CN"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a:t>
            </a:fld>
            <a:endParaRPr lang="zh-CN" altLang="en-US"/>
          </a:p>
        </p:txBody>
      </p:sp>
    </p:spTree>
    <p:extLst>
      <p:ext uri="{BB962C8B-B14F-4D97-AF65-F5344CB8AC3E}">
        <p14:creationId xmlns:p14="http://schemas.microsoft.com/office/powerpoint/2010/main" val="229957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这是第一份论文评审意见，要求补充一些实验的说明、分析和总结。</a:t>
            </a:r>
            <a:endParaRPr lang="zh-CN" altLang="en-US"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30</a:t>
            </a:fld>
            <a:endParaRPr lang="zh-CN" altLang="en-US"/>
          </a:p>
        </p:txBody>
      </p:sp>
    </p:spTree>
    <p:extLst>
      <p:ext uri="{BB962C8B-B14F-4D97-AF65-F5344CB8AC3E}">
        <p14:creationId xmlns:p14="http://schemas.microsoft.com/office/powerpoint/2010/main" val="948119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这审稿意见对应的原文。</a:t>
            </a:r>
            <a:endParaRPr lang="zh-CN" altLang="en-US"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31</a:t>
            </a:fld>
            <a:endParaRPr lang="zh-CN" altLang="en-US"/>
          </a:p>
        </p:txBody>
      </p:sp>
    </p:spTree>
    <p:extLst>
      <p:ext uri="{BB962C8B-B14F-4D97-AF65-F5344CB8AC3E}">
        <p14:creationId xmlns:p14="http://schemas.microsoft.com/office/powerpoint/2010/main" val="1721166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这是按照意见修改后的论文。</a:t>
            </a:r>
            <a:endParaRPr lang="zh-CN" altLang="en-US"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32</a:t>
            </a:fld>
            <a:endParaRPr lang="zh-CN" altLang="en-US"/>
          </a:p>
        </p:txBody>
      </p:sp>
    </p:spTree>
    <p:extLst>
      <p:ext uri="{BB962C8B-B14F-4D97-AF65-F5344CB8AC3E}">
        <p14:creationId xmlns:p14="http://schemas.microsoft.com/office/powerpoint/2010/main" val="676565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zh-CN" altLang="en-US" smtClean="0"/>
              <a:t>这是另一个论文评审意见，要求微调个别图的介绍说明。</a:t>
            </a:r>
          </a:p>
          <a:p>
            <a:endParaRPr lang="zh-CN" altLang="en-US"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33</a:t>
            </a:fld>
            <a:endParaRPr lang="zh-CN" altLang="en-US"/>
          </a:p>
        </p:txBody>
      </p:sp>
    </p:spTree>
    <p:extLst>
      <p:ext uri="{BB962C8B-B14F-4D97-AF65-F5344CB8AC3E}">
        <p14:creationId xmlns:p14="http://schemas.microsoft.com/office/powerpoint/2010/main" val="32157703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zh-CN" altLang="en-US" sz="1500"/>
              <a:t>这审稿意见对应的原文和按照意见修改后的论文。</a:t>
            </a:r>
          </a:p>
          <a:p>
            <a:endParaRPr lang="zh-CN" altLang="en-US" sz="1500"/>
          </a:p>
          <a:p>
            <a:endParaRPr lang="zh-CN" altLang="en-US" sz="1500"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34</a:t>
            </a:fld>
            <a:endParaRPr lang="zh-CN" altLang="en-US"/>
          </a:p>
        </p:txBody>
      </p:sp>
    </p:spTree>
    <p:extLst>
      <p:ext uri="{BB962C8B-B14F-4D97-AF65-F5344CB8AC3E}">
        <p14:creationId xmlns:p14="http://schemas.microsoft.com/office/powerpoint/2010/main" val="1072932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文中图 </a:t>
            </a:r>
            <a:r>
              <a:rPr lang="en-US" altLang="zh-CN" smtClean="0"/>
              <a:t>1.1</a:t>
            </a:r>
            <a:r>
              <a:rPr lang="zh-CN" altLang="en-US" smtClean="0"/>
              <a:t>展示了本研究的研究思路和研究内容。</a:t>
            </a:r>
            <a:endParaRPr lang="en-US" altLang="zh-CN" smtClean="0"/>
          </a:p>
          <a:p>
            <a:pPr algn="just" defTabSz="990752" eaLnBrk="0" fontAlgn="base" hangingPunct="0">
              <a:spcBef>
                <a:spcPts val="650"/>
              </a:spcBef>
              <a:spcAft>
                <a:spcPts val="867"/>
              </a:spcAft>
              <a:defRPr/>
            </a:pPr>
            <a:endParaRPr lang="en-US"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35</a:t>
            </a:fld>
            <a:endParaRPr lang="zh-CN" altLang="en-US"/>
          </a:p>
        </p:txBody>
      </p:sp>
    </p:spTree>
    <p:extLst>
      <p:ext uri="{BB962C8B-B14F-4D97-AF65-F5344CB8AC3E}">
        <p14:creationId xmlns:p14="http://schemas.microsoft.com/office/powerpoint/2010/main" val="946465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文中图 </a:t>
            </a:r>
            <a:r>
              <a:rPr lang="en-US" altLang="zh-CN" smtClean="0"/>
              <a:t>1.2</a:t>
            </a:r>
            <a:r>
              <a:rPr lang="zh-CN" altLang="en-US" smtClean="0"/>
              <a:t>展示了本研究的技术路线。</a:t>
            </a:r>
            <a:endParaRPr lang="en-US" altLang="zh-CN" smtClean="0"/>
          </a:p>
          <a:p>
            <a:pPr algn="just" defTabSz="990752" eaLnBrk="0" fontAlgn="base" hangingPunct="0">
              <a:spcBef>
                <a:spcPts val="650"/>
              </a:spcBef>
              <a:spcAft>
                <a:spcPts val="867"/>
              </a:spcAft>
              <a:defRPr/>
            </a:pPr>
            <a:endParaRPr lang="en-US"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36</a:t>
            </a:fld>
            <a:endParaRPr lang="zh-CN" altLang="en-US"/>
          </a:p>
        </p:txBody>
      </p:sp>
    </p:spTree>
    <p:extLst>
      <p:ext uri="{BB962C8B-B14F-4D97-AF65-F5344CB8AC3E}">
        <p14:creationId xmlns:p14="http://schemas.microsoft.com/office/powerpoint/2010/main" val="2973365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对比当前其他的医学影像结构信息输入图：</a:t>
            </a:r>
            <a:endParaRPr lang="en-US" altLang="zh-CN" smtClean="0"/>
          </a:p>
          <a:p>
            <a:pPr algn="just">
              <a:spcBef>
                <a:spcPts val="650"/>
              </a:spcBef>
              <a:spcAft>
                <a:spcPts val="867"/>
              </a:spcAft>
              <a:defRPr/>
            </a:pPr>
            <a:r>
              <a:rPr lang="en-US" smtClean="0"/>
              <a:t>（a）</a:t>
            </a:r>
            <a:r>
              <a:rPr lang="zh-CN" altLang="en-US" smtClean="0"/>
              <a:t>为英伟达相关研究采用的脑组织分割标签 </a:t>
            </a:r>
            <a:r>
              <a:rPr lang="en-US" altLang="zh-CN" smtClean="0"/>
              <a:t>[42]</a:t>
            </a:r>
            <a:r>
              <a:rPr lang="zh-CN" altLang="en-US" smtClean="0"/>
              <a:t>，</a:t>
            </a:r>
            <a:endParaRPr lang="en-US" altLang="zh-CN" smtClean="0"/>
          </a:p>
          <a:p>
            <a:pPr algn="just">
              <a:spcBef>
                <a:spcPts val="650"/>
              </a:spcBef>
              <a:spcAft>
                <a:spcPts val="867"/>
              </a:spcAft>
              <a:defRPr/>
            </a:pPr>
            <a:r>
              <a:rPr lang="zh-CN" altLang="en-US" smtClean="0"/>
              <a:t>（</a:t>
            </a:r>
            <a:r>
              <a:rPr lang="en-US" smtClean="0"/>
              <a:t>d）</a:t>
            </a:r>
            <a:r>
              <a:rPr lang="zh-CN" altLang="en-US" smtClean="0"/>
              <a:t>为相关视网膜合成研究采用的视网膜血管分割标签 </a:t>
            </a:r>
            <a:r>
              <a:rPr lang="en-US" altLang="zh-CN" smtClean="0"/>
              <a:t>[62]</a:t>
            </a:r>
            <a:r>
              <a:rPr lang="zh-CN" altLang="en-US" smtClean="0"/>
              <a:t>，</a:t>
            </a:r>
            <a:endParaRPr lang="en-US" altLang="zh-CN" smtClean="0"/>
          </a:p>
          <a:p>
            <a:pPr algn="just">
              <a:spcBef>
                <a:spcPts val="650"/>
              </a:spcBef>
              <a:spcAft>
                <a:spcPts val="867"/>
              </a:spcAft>
              <a:defRPr/>
            </a:pPr>
            <a:r>
              <a:rPr lang="zh-CN" altLang="en-US" smtClean="0"/>
              <a:t>（</a:t>
            </a:r>
            <a:r>
              <a:rPr lang="en-US" smtClean="0"/>
              <a:t>b）</a:t>
            </a:r>
            <a:r>
              <a:rPr lang="zh-CN" altLang="en-US" smtClean="0"/>
              <a:t>和（</a:t>
            </a:r>
            <a:r>
              <a:rPr lang="en-US" altLang="zh-CN" smtClean="0"/>
              <a:t>e</a:t>
            </a:r>
            <a:r>
              <a:rPr lang="zh-CN" altLang="en-US" smtClean="0"/>
              <a:t>）</a:t>
            </a:r>
            <a:r>
              <a:rPr lang="en-US" smtClean="0"/>
              <a:t> </a:t>
            </a:r>
            <a:r>
              <a:rPr lang="zh-CN" altLang="en-US" smtClean="0"/>
              <a:t>为</a:t>
            </a:r>
            <a:r>
              <a:rPr lang="en-US" smtClean="0"/>
              <a:t>SkrGAN [74]</a:t>
            </a:r>
            <a:r>
              <a:rPr lang="zh-CN" altLang="en-US" smtClean="0"/>
              <a:t>提取出的脑结构草图和视网膜结构草图的反色图，</a:t>
            </a:r>
            <a:endParaRPr lang="en-US" altLang="zh-CN" smtClean="0"/>
          </a:p>
          <a:p>
            <a:pPr algn="just">
              <a:spcBef>
                <a:spcPts val="650"/>
              </a:spcBef>
              <a:spcAft>
                <a:spcPts val="867"/>
              </a:spcAft>
              <a:defRPr/>
            </a:pPr>
            <a:r>
              <a:rPr lang="zh-CN" altLang="en-US" smtClean="0"/>
              <a:t>（</a:t>
            </a:r>
            <a:r>
              <a:rPr lang="en-US" altLang="zh-CN" smtClean="0"/>
              <a:t>c</a:t>
            </a:r>
            <a:r>
              <a:rPr lang="en-US" smtClean="0"/>
              <a:t>）</a:t>
            </a:r>
            <a:r>
              <a:rPr lang="zh-CN" altLang="en-US" smtClean="0"/>
              <a:t>和（</a:t>
            </a:r>
            <a:r>
              <a:rPr lang="en-US" smtClean="0"/>
              <a:t>f）</a:t>
            </a:r>
            <a:r>
              <a:rPr lang="zh-CN" altLang="en-US" smtClean="0"/>
              <a:t>为本文方法提取出的脑结构特征图和视网膜结构特征图</a:t>
            </a:r>
            <a:endParaRPr lang="en-US" altLang="zh-CN" smtClean="0"/>
          </a:p>
          <a:p>
            <a:pPr algn="just">
              <a:spcBef>
                <a:spcPts val="650"/>
              </a:spcBef>
              <a:spcAft>
                <a:spcPts val="867"/>
              </a:spcAft>
              <a:defRPr/>
            </a:pPr>
            <a:r>
              <a:rPr lang="zh-CN" altLang="en-US" smtClean="0"/>
              <a:t>对比可以发现，本文提取方法的优势除了提取时无需额外的标签数据和提取训练外，提取的结果也更加清晰简明。</a:t>
            </a:r>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37</a:t>
            </a:fld>
            <a:endParaRPr lang="zh-CN" altLang="en-US"/>
          </a:p>
        </p:txBody>
      </p:sp>
    </p:spTree>
    <p:extLst>
      <p:ext uri="{BB962C8B-B14F-4D97-AF65-F5344CB8AC3E}">
        <p14:creationId xmlns:p14="http://schemas.microsoft.com/office/powerpoint/2010/main" val="170951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文中图</a:t>
            </a:r>
            <a:r>
              <a:rPr lang="en-US" altLang="zh-CN" smtClean="0"/>
              <a:t>5.1</a:t>
            </a:r>
            <a:r>
              <a:rPr lang="zh-CN" altLang="en-US" smtClean="0"/>
              <a:t>为本文方法的整体架构图。</a:t>
            </a:r>
            <a:endParaRPr lang="en-US" altLang="zh-CN" smtClean="0"/>
          </a:p>
          <a:p>
            <a:pPr algn="just">
              <a:spcBef>
                <a:spcPts val="650"/>
              </a:spcBef>
              <a:spcAft>
                <a:spcPts val="867"/>
              </a:spcAft>
              <a:defRPr/>
            </a:pPr>
            <a:r>
              <a:rPr lang="zh-CN" altLang="en-US" smtClean="0"/>
              <a:t>结构特征图的提取与合成是合成医学影像的前置阶段，如图中</a:t>
            </a:r>
            <a:r>
              <a:rPr lang="en-US" altLang="zh-CN" smtClean="0"/>
              <a:t>A</a:t>
            </a:r>
            <a:r>
              <a:rPr lang="zh-CN" altLang="en-US" smtClean="0"/>
              <a:t>。</a:t>
            </a:r>
            <a:endParaRPr lang="en-US" altLang="zh-CN" smtClean="0"/>
          </a:p>
          <a:p>
            <a:pPr algn="just">
              <a:spcBef>
                <a:spcPts val="650"/>
              </a:spcBef>
              <a:spcAft>
                <a:spcPts val="867"/>
              </a:spcAft>
              <a:defRPr/>
            </a:pPr>
            <a:r>
              <a:rPr lang="zh-CN" altLang="en-US" smtClean="0"/>
              <a:t>接下来为以结构特征图和选取的病灶标签为输入合成配准的多模态影像的合成医学影像阶段，如图中</a:t>
            </a:r>
            <a:r>
              <a:rPr lang="en-US" altLang="zh-CN" smtClean="0"/>
              <a:t>B</a:t>
            </a:r>
            <a:r>
              <a:rPr lang="zh-CN" altLang="en-US" smtClean="0"/>
              <a:t>。</a:t>
            </a:r>
            <a:endParaRPr lang="en-US" altLang="zh-CN" smtClean="0"/>
          </a:p>
          <a:p>
            <a:pPr algn="just">
              <a:spcBef>
                <a:spcPts val="650"/>
              </a:spcBef>
              <a:spcAft>
                <a:spcPts val="867"/>
              </a:spcAft>
              <a:defRPr/>
            </a:pPr>
            <a:r>
              <a:rPr lang="zh-CN" altLang="en-US" smtClean="0"/>
              <a:t>随后是使用训练得到的生成器从随机噪声构建合成数据集，如图中阶段</a:t>
            </a:r>
            <a:r>
              <a:rPr lang="en-US" altLang="zh-CN" smtClean="0"/>
              <a:t>C</a:t>
            </a:r>
            <a:r>
              <a:rPr lang="zh-CN" altLang="en-US" smtClean="0"/>
              <a:t>。</a:t>
            </a:r>
            <a:endParaRPr lang="en-US" altLang="zh-CN" smtClean="0"/>
          </a:p>
          <a:p>
            <a:pPr algn="just">
              <a:spcBef>
                <a:spcPts val="650"/>
              </a:spcBef>
              <a:spcAft>
                <a:spcPts val="867"/>
              </a:spcAft>
              <a:defRPr/>
            </a:pPr>
            <a:r>
              <a:rPr lang="zh-CN" altLang="en-US" smtClean="0"/>
              <a:t>最后的阶段</a:t>
            </a:r>
            <a:r>
              <a:rPr lang="en-US" altLang="zh-CN" smtClean="0"/>
              <a:t>D</a:t>
            </a:r>
            <a:r>
              <a:rPr lang="zh-CN" altLang="en-US" smtClean="0"/>
              <a:t>是在智能医学影像处理任务中对合成影像进行评估。</a:t>
            </a:r>
            <a:endParaRPr lang="en-US" altLang="zh-CN" smtClean="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38</a:t>
            </a:fld>
            <a:endParaRPr lang="zh-CN" altLang="en-US"/>
          </a:p>
        </p:txBody>
      </p:sp>
    </p:spTree>
    <p:extLst>
      <p:ext uri="{BB962C8B-B14F-4D97-AF65-F5344CB8AC3E}">
        <p14:creationId xmlns:p14="http://schemas.microsoft.com/office/powerpoint/2010/main" val="4268274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结构特征图生存阶段，变分自动编码器和鉴别器的网络结构如文中图</a:t>
            </a:r>
            <a:r>
              <a:rPr lang="en-US" altLang="zh-CN" smtClean="0"/>
              <a:t>4.5</a:t>
            </a:r>
            <a:r>
              <a:rPr lang="zh-CN" altLang="en-US" smtClean="0"/>
              <a:t>所示，为在</a:t>
            </a:r>
            <a:r>
              <a:rPr lang="en-US" altLang="zh-CN" smtClean="0"/>
              <a:t>VGG11</a:t>
            </a:r>
            <a:r>
              <a:rPr lang="zh-CN" altLang="en-US" smtClean="0"/>
              <a:t>和</a:t>
            </a:r>
            <a:r>
              <a:rPr lang="en-US" altLang="zh-CN" smtClean="0"/>
              <a:t>U-net</a:t>
            </a:r>
            <a:r>
              <a:rPr lang="zh-CN" altLang="en-US" smtClean="0"/>
              <a:t>结构上的改进。</a:t>
            </a:r>
            <a:endParaRPr lang="en-US" smtClean="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39</a:t>
            </a:fld>
            <a:endParaRPr lang="zh-CN" altLang="en-US"/>
          </a:p>
        </p:txBody>
      </p:sp>
    </p:spTree>
    <p:extLst>
      <p:ext uri="{BB962C8B-B14F-4D97-AF65-F5344CB8AC3E}">
        <p14:creationId xmlns:p14="http://schemas.microsoft.com/office/powerpoint/2010/main" val="3925310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在当前国内外的相关研究中，英伟达的一项研究 </a:t>
            </a:r>
            <a:r>
              <a:rPr lang="en-US" altLang="zh-CN" smtClean="0"/>
              <a:t>[42]</a:t>
            </a:r>
            <a:r>
              <a:rPr lang="zh-CN" altLang="en-US" smtClean="0"/>
              <a:t>，通过应用</a:t>
            </a:r>
            <a:r>
              <a:rPr lang="en-US" smtClean="0"/>
              <a:t>GAN</a:t>
            </a:r>
            <a:r>
              <a:rPr lang="zh-CN" altLang="en-US" smtClean="0"/>
              <a:t>合成脑肿瘤</a:t>
            </a:r>
            <a:r>
              <a:rPr lang="en-US" altLang="zh-CN" smtClean="0"/>
              <a:t>MRI</a:t>
            </a:r>
            <a:r>
              <a:rPr lang="zh-CN" altLang="en-US" smtClean="0"/>
              <a:t>，进行数据增强和数据匿名化，但其输入为</a:t>
            </a:r>
            <a:r>
              <a:rPr lang="en-US" altLang="zh-CN" sz="1200" smtClean="0"/>
              <a:t>--</a:t>
            </a:r>
            <a:r>
              <a:rPr lang="zh-CN" altLang="en-US" smtClean="0"/>
              <a:t>从真实影像中提取的脑组织分割图，这需要额外的数据标签</a:t>
            </a:r>
            <a:r>
              <a:rPr lang="en-US" altLang="zh-CN" smtClean="0"/>
              <a:t>-</a:t>
            </a:r>
            <a:r>
              <a:rPr lang="zh-CN" altLang="en-US" smtClean="0"/>
              <a:t>和额外训练脑组织分割网络。该研究首次在输入时，添加肿瘤分割标签来指导肿瘤的合成，然而训练中没有针对肿瘤合成的约束，这使得肿瘤的合成极具不确定性。</a:t>
            </a:r>
            <a:endParaRPr lang="en-US" altLang="zh-CN" smtClean="0"/>
          </a:p>
          <a:p>
            <a:pPr algn="just">
              <a:spcBef>
                <a:spcPts val="650"/>
              </a:spcBef>
              <a:spcAft>
                <a:spcPts val="867"/>
              </a:spcAft>
              <a:defRPr/>
            </a:pPr>
            <a:endParaRPr lang="en-US" altLang="zh-CN" smtClean="0"/>
          </a:p>
          <a:p>
            <a:pPr marL="0" marR="0" indent="0" algn="just" defTabSz="990752" rtl="0" eaLnBrk="1" fontAlgn="auto" latinLnBrk="0" hangingPunct="1">
              <a:lnSpc>
                <a:spcPct val="100000"/>
              </a:lnSpc>
              <a:spcBef>
                <a:spcPts val="650"/>
              </a:spcBef>
              <a:spcAft>
                <a:spcPts val="867"/>
              </a:spcAft>
              <a:buClrTx/>
              <a:buSzTx/>
              <a:buFontTx/>
              <a:buNone/>
              <a:tabLst/>
              <a:defRPr/>
            </a:pPr>
            <a:r>
              <a:rPr lang="zh-CN" altLang="en-US" smtClean="0"/>
              <a:t>另一项</a:t>
            </a:r>
            <a:r>
              <a:rPr lang="zh-CN" altLang="en-US" b="1" smtClean="0"/>
              <a:t>视网膜合成</a:t>
            </a:r>
            <a:r>
              <a:rPr lang="zh-CN" altLang="en-US" smtClean="0"/>
              <a:t>的研究，通过</a:t>
            </a:r>
            <a:r>
              <a:rPr lang="zh-CN" altLang="en-US" b="1" smtClean="0">
                <a:solidFill>
                  <a:srgbClr val="FF0000"/>
                </a:solidFill>
              </a:rPr>
              <a:t>变分自编码器</a:t>
            </a:r>
            <a:r>
              <a:rPr lang="en-US" altLang="zh-CN" b="1" smtClean="0">
                <a:solidFill>
                  <a:srgbClr val="FF0000"/>
                </a:solidFill>
              </a:rPr>
              <a:t>(</a:t>
            </a:r>
            <a:r>
              <a:rPr lang="en-US" b="1" smtClean="0">
                <a:solidFill>
                  <a:srgbClr val="FF0000"/>
                </a:solidFill>
              </a:rPr>
              <a:t>VAE) </a:t>
            </a:r>
            <a:r>
              <a:rPr lang="en-US" b="1" baseline="0" smtClean="0">
                <a:solidFill>
                  <a:srgbClr val="FF0000"/>
                </a:solidFill>
              </a:rPr>
              <a:t> </a:t>
            </a:r>
            <a:r>
              <a:rPr lang="zh-CN" altLang="en-US" smtClean="0"/>
              <a:t>先合成血管分割图，再进一步合成视网膜图像，也同样需</a:t>
            </a:r>
            <a:r>
              <a:rPr lang="zh-CN" altLang="en-US" sz="1300">
                <a:solidFill>
                  <a:srgbClr val="005825"/>
                </a:solidFill>
                <a:latin typeface="黑体" panose="02010609060101010101" pitchFamily="49" charset="-122"/>
                <a:ea typeface="黑体" panose="02010609060101010101" pitchFamily="49" charset="-122"/>
              </a:rPr>
              <a:t>额外的标</a:t>
            </a:r>
            <a:r>
              <a:rPr lang="zh-CN" altLang="en-US" sz="1300" smtClean="0">
                <a:solidFill>
                  <a:srgbClr val="005825"/>
                </a:solidFill>
                <a:latin typeface="黑体" panose="02010609060101010101" pitchFamily="49" charset="-122"/>
                <a:ea typeface="黑体" panose="02010609060101010101" pitchFamily="49" charset="-122"/>
              </a:rPr>
              <a:t>签</a:t>
            </a:r>
            <a:r>
              <a:rPr lang="en-US" altLang="zh-CN" sz="1300" smtClean="0">
                <a:solidFill>
                  <a:srgbClr val="005825"/>
                </a:solidFill>
                <a:latin typeface="黑体" panose="02010609060101010101" pitchFamily="49" charset="-122"/>
                <a:ea typeface="黑体" panose="02010609060101010101" pitchFamily="49" charset="-122"/>
              </a:rPr>
              <a:t>-</a:t>
            </a:r>
            <a:r>
              <a:rPr lang="zh-CN" altLang="en-US" sz="1300" smtClean="0">
                <a:solidFill>
                  <a:srgbClr val="005825"/>
                </a:solidFill>
                <a:latin typeface="黑体" panose="02010609060101010101" pitchFamily="49" charset="-122"/>
                <a:ea typeface="黑体" panose="02010609060101010101" pitchFamily="49" charset="-122"/>
              </a:rPr>
              <a:t>和</a:t>
            </a:r>
            <a:r>
              <a:rPr lang="zh-CN" altLang="en-US" sz="1300">
                <a:solidFill>
                  <a:srgbClr val="005825"/>
                </a:solidFill>
                <a:latin typeface="黑体" panose="02010609060101010101" pitchFamily="49" charset="-122"/>
                <a:ea typeface="黑体" panose="02010609060101010101" pitchFamily="49" charset="-122"/>
              </a:rPr>
              <a:t>分割</a:t>
            </a:r>
            <a:r>
              <a:rPr lang="zh-CN" altLang="en-US" smtClean="0"/>
              <a:t>训练。</a:t>
            </a: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4</a:t>
            </a:fld>
            <a:endParaRPr lang="zh-CN" altLang="en-US"/>
          </a:p>
        </p:txBody>
      </p:sp>
    </p:spTree>
    <p:extLst>
      <p:ext uri="{BB962C8B-B14F-4D97-AF65-F5344CB8AC3E}">
        <p14:creationId xmlns:p14="http://schemas.microsoft.com/office/powerpoint/2010/main" val="2764868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z="1300" b="1">
                <a:solidFill>
                  <a:srgbClr val="005825"/>
                </a:solidFill>
                <a:latin typeface="黑体" panose="02010609060101010101" pitchFamily="49" charset="-122"/>
                <a:ea typeface="黑体" panose="02010609060101010101" pitchFamily="49" charset="-122"/>
              </a:rPr>
              <a:t>结构特征图生成训练过程</a:t>
            </a:r>
            <a:r>
              <a:rPr lang="zh-CN" altLang="en-US" smtClean="0"/>
              <a:t>的损失函数包括这些。除了通常的</a:t>
            </a:r>
            <a:r>
              <a:rPr lang="en-US" altLang="zh-CN" smtClean="0"/>
              <a:t>GAN</a:t>
            </a:r>
            <a:r>
              <a:rPr lang="zh-CN" altLang="en-US" smtClean="0"/>
              <a:t>损失和</a:t>
            </a:r>
            <a:r>
              <a:rPr lang="en-US" altLang="zh-CN" smtClean="0"/>
              <a:t>VAE</a:t>
            </a:r>
            <a:r>
              <a:rPr lang="zh-CN" altLang="en-US" smtClean="0"/>
              <a:t>损失，阶段</a:t>
            </a:r>
            <a:r>
              <a:rPr lang="en-US" altLang="zh-CN" smtClean="0"/>
              <a:t>E</a:t>
            </a:r>
            <a:r>
              <a:rPr lang="zh-CN" altLang="en-US" smtClean="0"/>
              <a:t>额外添加了掩膜和结构特征图的一致性损失项，即要求掩膜掩盖结构特征图的全部信息。</a:t>
            </a:r>
            <a:endParaRPr lang="en-US" smtClean="0"/>
          </a:p>
          <a:p>
            <a:pPr algn="just">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40</a:t>
            </a:fld>
            <a:endParaRPr lang="zh-CN" altLang="en-US"/>
          </a:p>
        </p:txBody>
      </p:sp>
    </p:spTree>
    <p:extLst>
      <p:ext uri="{BB962C8B-B14F-4D97-AF65-F5344CB8AC3E}">
        <p14:creationId xmlns:p14="http://schemas.microsoft.com/office/powerpoint/2010/main" val="1076031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多模态医学影像生成器</a:t>
            </a:r>
            <a:r>
              <a:rPr lang="en-US" altLang="zh-CN" smtClean="0"/>
              <a:t>G</a:t>
            </a:r>
            <a:r>
              <a:rPr lang="zh-CN" altLang="en-US" smtClean="0"/>
              <a:t>的网络结构如文中图</a:t>
            </a:r>
            <a:r>
              <a:rPr lang="en-US" altLang="zh-CN" smtClean="0"/>
              <a:t>5.4</a:t>
            </a:r>
            <a:r>
              <a:rPr lang="zh-CN" altLang="en-US" smtClean="0"/>
              <a:t>所示，为在</a:t>
            </a:r>
            <a:r>
              <a:rPr lang="en-US" altLang="zh-CN" smtClean="0"/>
              <a:t>U-net</a:t>
            </a:r>
            <a:r>
              <a:rPr lang="zh-CN" altLang="en-US" smtClean="0"/>
              <a:t>上的改进。</a:t>
            </a:r>
            <a:endParaRPr lang="en-US" altLang="zh-CN" smtClean="0"/>
          </a:p>
          <a:p>
            <a:pPr algn="just">
              <a:spcBef>
                <a:spcPts val="650"/>
              </a:spcBef>
              <a:spcAft>
                <a:spcPts val="867"/>
              </a:spcAft>
              <a:defRPr/>
            </a:pPr>
            <a:r>
              <a:rPr lang="zh-CN" altLang="en-US" smtClean="0"/>
              <a:t>下采样全部改为步长为</a:t>
            </a:r>
            <a:r>
              <a:rPr lang="en-US" altLang="zh-CN" smtClean="0"/>
              <a:t>2</a:t>
            </a:r>
            <a:r>
              <a:rPr lang="zh-CN" altLang="en-US" smtClean="0"/>
              <a:t>的卷积以减少信息损失。</a:t>
            </a:r>
            <a:endParaRPr lang="en-US" altLang="zh-CN" smtClean="0"/>
          </a:p>
          <a:p>
            <a:pPr algn="just" defTabSz="990752" eaLnBrk="0" fontAlgn="base" hangingPunct="0">
              <a:spcBef>
                <a:spcPts val="650"/>
              </a:spcBef>
              <a:spcAft>
                <a:spcPts val="867"/>
              </a:spcAft>
              <a:defRPr/>
            </a:pPr>
            <a:r>
              <a:rPr lang="zh-CN" altLang="en-US" b="1" smtClean="0"/>
              <a:t>上采样方式全部改为步长为</a:t>
            </a:r>
            <a:r>
              <a:rPr lang="en-US" altLang="zh-CN" b="1" smtClean="0"/>
              <a:t>2</a:t>
            </a:r>
            <a:r>
              <a:rPr lang="zh-CN" altLang="en-US" b="1" smtClean="0"/>
              <a:t>的反卷积 与 （步长为</a:t>
            </a:r>
            <a:r>
              <a:rPr lang="en-US" altLang="zh-CN" b="1" smtClean="0"/>
              <a:t>2</a:t>
            </a:r>
            <a:r>
              <a:rPr lang="zh-CN" altLang="en-US" b="1" smtClean="0"/>
              <a:t>的最近邻插值上采样</a:t>
            </a:r>
            <a:r>
              <a:rPr lang="en-US" altLang="zh-CN" b="1" smtClean="0"/>
              <a:t>+</a:t>
            </a:r>
            <a:r>
              <a:rPr lang="zh-CN" altLang="en-US" b="1" smtClean="0"/>
              <a:t>单层卷积）的堆叠，以避免完全反卷积可能产生的棋盘格效应。</a:t>
            </a:r>
            <a:endParaRPr lang="en-US" altLang="zh-CN" b="1" smtClean="0"/>
          </a:p>
          <a:p>
            <a:pPr algn="just">
              <a:spcBef>
                <a:spcPts val="650"/>
              </a:spcBef>
              <a:spcAft>
                <a:spcPts val="867"/>
              </a:spcAft>
              <a:defRPr/>
            </a:pPr>
            <a:endParaRPr lang="en-US" smtClean="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41</a:t>
            </a:fld>
            <a:endParaRPr lang="zh-CN" altLang="en-US"/>
          </a:p>
        </p:txBody>
      </p:sp>
    </p:spTree>
    <p:extLst>
      <p:ext uri="{BB962C8B-B14F-4D97-AF65-F5344CB8AC3E}">
        <p14:creationId xmlns:p14="http://schemas.microsoft.com/office/powerpoint/2010/main" val="2084268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90752" eaLnBrk="0" fontAlgn="base" hangingPunct="0">
              <a:spcBef>
                <a:spcPts val="650"/>
              </a:spcBef>
              <a:spcAft>
                <a:spcPts val="867"/>
              </a:spcAft>
              <a:defRPr/>
            </a:pPr>
            <a:r>
              <a:rPr lang="zh-CN" altLang="en-US" sz="1300" b="1">
                <a:solidFill>
                  <a:srgbClr val="005825"/>
                </a:solidFill>
                <a:latin typeface="黑体" panose="02010609060101010101" pitchFamily="49" charset="-122"/>
                <a:ea typeface="黑体" panose="02010609060101010101" pitchFamily="49" charset="-122"/>
              </a:rPr>
              <a:t>多模态影像合成</a:t>
            </a:r>
            <a:r>
              <a:rPr lang="zh-CN" altLang="en-US" smtClean="0"/>
              <a:t>训练中损失函数包括对抗性损失、病灶生成指导损失、模态配准损失。</a:t>
            </a:r>
            <a:endParaRPr lang="en-US" altLang="zh-CN" smtClean="0"/>
          </a:p>
          <a:p>
            <a:pPr algn="just" defTabSz="990752" eaLnBrk="0" fontAlgn="base" hangingPunct="0">
              <a:spcBef>
                <a:spcPts val="650"/>
              </a:spcBef>
              <a:spcAft>
                <a:spcPts val="867"/>
              </a:spcAft>
              <a:defRPr/>
            </a:pPr>
            <a:r>
              <a:rPr lang="zh-CN" altLang="en-US" smtClean="0"/>
              <a:t>对抗损失包括真假损失项，和模态类别损失项。</a:t>
            </a:r>
            <a:endParaRPr lang="en-US" smtClean="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42</a:t>
            </a:fld>
            <a:endParaRPr lang="zh-CN" altLang="en-US"/>
          </a:p>
        </p:txBody>
      </p:sp>
    </p:spTree>
    <p:extLst>
      <p:ext uri="{BB962C8B-B14F-4D97-AF65-F5344CB8AC3E}">
        <p14:creationId xmlns:p14="http://schemas.microsoft.com/office/powerpoint/2010/main" val="2722934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训练时的总损失为上述三个损失之和。</a:t>
            </a:r>
            <a:endParaRPr lang="en-US" altLang="zh-CN" smtClean="0"/>
          </a:p>
          <a:p>
            <a:pPr algn="just">
              <a:spcBef>
                <a:spcPts val="650"/>
              </a:spcBef>
              <a:spcAft>
                <a:spcPts val="867"/>
              </a:spcAft>
              <a:defRPr/>
            </a:pPr>
            <a:r>
              <a:rPr lang="zh-CN" altLang="en-US" smtClean="0"/>
              <a:t>此外，为加快训练过程，本研究还应用了一项自监督预训练损失。</a:t>
            </a:r>
            <a:endParaRPr lang="en-US" altLang="zh-CN" smtClean="0"/>
          </a:p>
          <a:p>
            <a:pPr algn="just">
              <a:spcBef>
                <a:spcPts val="650"/>
              </a:spcBef>
              <a:spcAft>
                <a:spcPts val="867"/>
              </a:spcAft>
              <a:defRPr/>
            </a:pPr>
            <a:r>
              <a:rPr lang="zh-CN" altLang="en-US" smtClean="0"/>
              <a:t>即，使用真实的结构特征图和对应的医学影像数据对来进行合成训练，真实的医学影像作为合成影像的有监督标签。</a:t>
            </a:r>
            <a:endParaRPr lang="en-US" altLang="zh-CN" smtClean="0"/>
          </a:p>
          <a:p>
            <a:pPr algn="just">
              <a:spcBef>
                <a:spcPts val="650"/>
              </a:spcBef>
              <a:spcAft>
                <a:spcPts val="867"/>
              </a:spcAft>
              <a:defRPr/>
            </a:pPr>
            <a:r>
              <a:rPr lang="zh-CN" altLang="en-US" smtClean="0"/>
              <a:t>在真实数据对上进行有监督训练收敛后的模型，再在随机合成的结构特征图数据上进行更广泛的无监督训练。</a:t>
            </a:r>
            <a:endParaRPr lang="en-US" altLang="zh-CN" smtClean="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43</a:t>
            </a:fld>
            <a:endParaRPr lang="zh-CN" altLang="en-US"/>
          </a:p>
        </p:txBody>
      </p:sp>
    </p:spTree>
    <p:extLst>
      <p:ext uri="{BB962C8B-B14F-4D97-AF65-F5344CB8AC3E}">
        <p14:creationId xmlns:p14="http://schemas.microsoft.com/office/powerpoint/2010/main" val="1190460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z="1300" b="1">
                <a:solidFill>
                  <a:srgbClr val="005825"/>
                </a:solidFill>
                <a:latin typeface="黑体" panose="02010609060101010101" pitchFamily="49" charset="-122"/>
                <a:ea typeface="黑体" panose="02010609060101010101" pitchFamily="49" charset="-122"/>
              </a:rPr>
              <a:t>模态转换器</a:t>
            </a:r>
            <a:r>
              <a:rPr lang="zh-CN" altLang="en-US" smtClean="0"/>
              <a:t>训练过程的损失包括模态的循环一致性损失，和对抗性损失损失，以及在有配准数据时可以添加的配准监督损失。</a:t>
            </a:r>
            <a:endParaRPr lang="en-US" smtClean="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44</a:t>
            </a:fld>
            <a:endParaRPr lang="zh-CN" altLang="en-US"/>
          </a:p>
        </p:txBody>
      </p:sp>
    </p:spTree>
    <p:extLst>
      <p:ext uri="{BB962C8B-B14F-4D97-AF65-F5344CB8AC3E}">
        <p14:creationId xmlns:p14="http://schemas.microsoft.com/office/powerpoint/2010/main" val="2310991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defTabSz="990752">
              <a:spcBef>
                <a:spcPts val="650"/>
              </a:spcBef>
              <a:spcAft>
                <a:spcPts val="867"/>
              </a:spcAft>
              <a:defRPr/>
            </a:pPr>
            <a:r>
              <a:rPr lang="zh-CN" altLang="en-US" smtClean="0"/>
              <a:t>这是本研究的实验设置。</a:t>
            </a:r>
            <a:endParaRPr lang="en-US" altLang="zh-CN" smtClean="0"/>
          </a:p>
          <a:p>
            <a:pPr algn="just" defTabSz="990752">
              <a:spcBef>
                <a:spcPts val="650"/>
              </a:spcBef>
              <a:spcAft>
                <a:spcPts val="867"/>
              </a:spcAft>
              <a:defRPr/>
            </a:pPr>
            <a:r>
              <a:rPr lang="zh-CN" altLang="en-US" smtClean="0"/>
              <a:t>本研究依托于一个</a:t>
            </a:r>
            <a:r>
              <a:rPr lang="en-US" altLang="zh-CN" smtClean="0"/>
              <a:t>V100GPU</a:t>
            </a:r>
            <a:r>
              <a:rPr lang="zh-CN" altLang="en-US" smtClean="0"/>
              <a:t>集群和</a:t>
            </a:r>
            <a:r>
              <a:rPr lang="en-US" altLang="zh-CN" smtClean="0"/>
              <a:t>TensorFlow</a:t>
            </a:r>
            <a:r>
              <a:rPr lang="zh-CN" altLang="en-US" smtClean="0"/>
              <a:t>深度学习框架进行实验，采用</a:t>
            </a:r>
            <a:r>
              <a:rPr lang="en-US" altLang="zh-CN" smtClean="0"/>
              <a:t>SimpleITK</a:t>
            </a:r>
            <a:r>
              <a:rPr lang="zh-CN" altLang="en-US" smtClean="0"/>
              <a:t>工具包处理医学影像。</a:t>
            </a:r>
            <a:endParaRPr lang="en-US" altLang="zh-CN" smtClean="0"/>
          </a:p>
          <a:p>
            <a:pPr algn="just" defTabSz="990752">
              <a:spcBef>
                <a:spcPts val="650"/>
              </a:spcBef>
              <a:spcAft>
                <a:spcPts val="867"/>
              </a:spcAft>
              <a:defRPr/>
            </a:pPr>
            <a:r>
              <a:rPr lang="en-US" altLang="zh-CN" b="1" smtClean="0"/>
              <a:t>200</a:t>
            </a:r>
            <a:r>
              <a:rPr lang="zh-CN" altLang="en-US" b="1" smtClean="0"/>
              <a:t>个</a:t>
            </a:r>
            <a:r>
              <a:rPr lang="en-US" altLang="zh-CN" b="1" smtClean="0"/>
              <a:t>epoch</a:t>
            </a:r>
            <a:r>
              <a:rPr lang="zh-CN" altLang="en-US" b="1" smtClean="0"/>
              <a:t>的迭代</a:t>
            </a:r>
            <a:r>
              <a:rPr lang="zh-CN" altLang="en-US" smtClean="0"/>
              <a:t>确保训练都充分收敛，通过多卡同步并行训练</a:t>
            </a:r>
            <a:r>
              <a:rPr lang="en-US" altLang="zh-CN" b="1" smtClean="0"/>
              <a:t>4</a:t>
            </a:r>
            <a:r>
              <a:rPr lang="zh-CN" altLang="en-US" b="1" smtClean="0"/>
              <a:t>次保留最佳结果，训练和评估都是在</a:t>
            </a:r>
            <a:r>
              <a:rPr lang="en-US" altLang="zh-CN" b="1" smtClean="0"/>
              <a:t>2D</a:t>
            </a:r>
            <a:r>
              <a:rPr lang="zh-CN" altLang="en-US" b="1" smtClean="0"/>
              <a:t>图像上进行。</a:t>
            </a:r>
            <a:endParaRPr lang="en-US" altLang="zh-CN" b="1" smtClean="0"/>
          </a:p>
          <a:p>
            <a:pPr algn="just" defTabSz="990752">
              <a:spcBef>
                <a:spcPts val="650"/>
              </a:spcBef>
              <a:spcAft>
                <a:spcPts val="867"/>
              </a:spcAft>
              <a:defRPr/>
            </a:pPr>
            <a:r>
              <a:rPr lang="zh-CN" altLang="en-US" b="1" smtClean="0"/>
              <a:t>转换训练时，考虑到输入输出的相似性， 模型卷积层初始化采用均值模糊卷积加快训练。</a:t>
            </a:r>
            <a:endParaRPr lang="en-US" altLang="zh-CN" b="1" smtClean="0"/>
          </a:p>
          <a:p>
            <a:pPr algn="just">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45</a:t>
            </a:fld>
            <a:endParaRPr lang="zh-CN" altLang="en-US"/>
          </a:p>
        </p:txBody>
      </p:sp>
    </p:spTree>
    <p:extLst>
      <p:ext uri="{BB962C8B-B14F-4D97-AF65-F5344CB8AC3E}">
        <p14:creationId xmlns:p14="http://schemas.microsoft.com/office/powerpoint/2010/main" val="966655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r>
              <a:rPr lang="zh-CN" altLang="en-US" smtClean="0"/>
              <a:t>本文对合成多模态影像的配准有效性也进行了评估实验。</a:t>
            </a:r>
            <a:endParaRPr lang="en-US" altLang="zh-CN" smtClean="0"/>
          </a:p>
          <a:p>
            <a:pPr algn="just">
              <a:spcBef>
                <a:spcPts val="650"/>
              </a:spcBef>
              <a:spcAft>
                <a:spcPts val="867"/>
              </a:spcAft>
              <a:defRPr/>
            </a:pPr>
            <a:r>
              <a:rPr lang="zh-CN" altLang="en-US" smtClean="0"/>
              <a:t>如文中表</a:t>
            </a:r>
            <a:r>
              <a:rPr lang="en-US" altLang="zh-CN" smtClean="0"/>
              <a:t>6.5</a:t>
            </a:r>
            <a:r>
              <a:rPr lang="zh-CN" altLang="en-US" smtClean="0"/>
              <a:t>所示，采用真实数据、合成数据和两者混合的数据分别训练本文的模态转换器，再在真实的数据上进行转换测试，结果再与当前最好的模态转换方法进行对比。</a:t>
            </a:r>
            <a:endParaRPr lang="en-US" altLang="zh-CN" smtClean="0"/>
          </a:p>
          <a:p>
            <a:pPr algn="just">
              <a:spcBef>
                <a:spcPts val="650"/>
              </a:spcBef>
              <a:spcAft>
                <a:spcPts val="867"/>
              </a:spcAft>
              <a:defRPr/>
            </a:pPr>
            <a:r>
              <a:rPr lang="zh-CN" altLang="en-US" smtClean="0"/>
              <a:t>本文采用峰值信噪比和结构相似性两个图像相似度指标评估，指标越高表明图像越相似。</a:t>
            </a:r>
            <a:endParaRPr lang="en-US" altLang="zh-CN" smtClean="0"/>
          </a:p>
          <a:p>
            <a:pPr algn="just">
              <a:spcBef>
                <a:spcPts val="650"/>
              </a:spcBef>
              <a:spcAft>
                <a:spcPts val="867"/>
              </a:spcAft>
              <a:defRPr/>
            </a:pPr>
            <a:r>
              <a:rPr lang="zh-CN" altLang="en-US" smtClean="0"/>
              <a:t>从表中结果可以发现，一是只用合成数据训练的转换器表现已经较为接近使用真实数据训练的转换器；二是在真实数据基础上添加合成数据进行数据增强训练出的转换器取得了最好的评估结果。</a:t>
            </a: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46</a:t>
            </a:fld>
            <a:endParaRPr lang="zh-CN" altLang="en-US" smtClean="0"/>
          </a:p>
        </p:txBody>
      </p:sp>
    </p:spTree>
    <p:extLst>
      <p:ext uri="{BB962C8B-B14F-4D97-AF65-F5344CB8AC3E}">
        <p14:creationId xmlns:p14="http://schemas.microsoft.com/office/powerpoint/2010/main" val="4148231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r>
              <a:rPr lang="zh-CN" altLang="en-US" smtClean="0"/>
              <a:t>文中图 </a:t>
            </a:r>
            <a:r>
              <a:rPr lang="en-US" altLang="zh-CN" smtClean="0"/>
              <a:t>6.5</a:t>
            </a:r>
            <a:r>
              <a:rPr lang="zh-CN" altLang="en-US" smtClean="0"/>
              <a:t>表示上述实验中脑</a:t>
            </a:r>
            <a:r>
              <a:rPr lang="en-US" altLang="zh-CN" smtClean="0"/>
              <a:t>MRI</a:t>
            </a:r>
            <a:r>
              <a:rPr lang="zh-CN" altLang="en-US" smtClean="0"/>
              <a:t>模态转换器的转换结果。</a:t>
            </a:r>
            <a:endParaRPr lang="en-US" altLang="zh-CN" smtClean="0"/>
          </a:p>
          <a:p>
            <a:pPr algn="just">
              <a:spcBef>
                <a:spcPts val="650"/>
              </a:spcBef>
              <a:spcAft>
                <a:spcPts val="867"/>
              </a:spcAft>
              <a:defRPr/>
            </a:pPr>
            <a:r>
              <a:rPr lang="zh-CN" altLang="en-US" smtClean="0"/>
              <a:t>最左边是真实的</a:t>
            </a:r>
            <a:r>
              <a:rPr lang="en-US" altLang="zh-CN" smtClean="0"/>
              <a:t>MRI T1</a:t>
            </a:r>
            <a:r>
              <a:rPr lang="zh-CN" altLang="en-US" smtClean="0"/>
              <a:t>和</a:t>
            </a:r>
            <a:r>
              <a:rPr lang="en-US" altLang="zh-CN" smtClean="0"/>
              <a:t>T2</a:t>
            </a:r>
            <a:r>
              <a:rPr lang="zh-CN" altLang="en-US" smtClean="0"/>
              <a:t>模态，右边三列是三个实验中</a:t>
            </a:r>
            <a:r>
              <a:rPr lang="en-US" altLang="zh-CN" smtClean="0"/>
              <a:t>T1</a:t>
            </a:r>
            <a:r>
              <a:rPr lang="zh-CN" altLang="en-US" smtClean="0"/>
              <a:t>与</a:t>
            </a:r>
            <a:r>
              <a:rPr lang="en-US" altLang="zh-CN" smtClean="0"/>
              <a:t>T2</a:t>
            </a:r>
            <a:r>
              <a:rPr lang="zh-CN" altLang="en-US" smtClean="0"/>
              <a:t>互相转换的转换结果图。</a:t>
            </a:r>
            <a:endParaRPr lang="en-US" altLang="zh-CN" smtClean="0"/>
          </a:p>
          <a:p>
            <a:pPr algn="just">
              <a:spcBef>
                <a:spcPts val="650"/>
              </a:spcBef>
              <a:spcAft>
                <a:spcPts val="867"/>
              </a:spcAft>
              <a:defRPr/>
            </a:pPr>
            <a:r>
              <a:rPr lang="zh-CN" altLang="en-US" smtClean="0"/>
              <a:t>可以看出转换质量从左到右依次递进。</a:t>
            </a:r>
            <a:endParaRPr lang="en-US" altLang="zh-CN" smtClean="0"/>
          </a:p>
          <a:p>
            <a:pPr algn="just">
              <a:spcBef>
                <a:spcPts val="650"/>
              </a:spcBef>
              <a:spcAft>
                <a:spcPts val="867"/>
              </a:spcAft>
              <a:defRPr/>
            </a:pPr>
            <a:r>
              <a:rPr lang="zh-CN" altLang="en-US" smtClean="0"/>
              <a:t>结合表中结果可以说明，合成的多模态影像的配准是有效的，在对配准度有一定要求的任务中，也可以作为数据增强使用。</a:t>
            </a: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47</a:t>
            </a:fld>
            <a:endParaRPr lang="zh-CN" altLang="en-US" smtClean="0"/>
          </a:p>
        </p:txBody>
      </p:sp>
    </p:spTree>
    <p:extLst>
      <p:ext uri="{BB962C8B-B14F-4D97-AF65-F5344CB8AC3E}">
        <p14:creationId xmlns:p14="http://schemas.microsoft.com/office/powerpoint/2010/main" val="21387102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r>
              <a:rPr lang="zh-CN" altLang="en-US" smtClean="0"/>
              <a:t>文中图</a:t>
            </a:r>
            <a:r>
              <a:rPr lang="en-US" altLang="zh-CN" smtClean="0"/>
              <a:t>6.9</a:t>
            </a:r>
            <a:r>
              <a:rPr lang="zh-CN" altLang="en-US" smtClean="0"/>
              <a:t>为本文合成的脑部</a:t>
            </a:r>
            <a:r>
              <a:rPr lang="en-US" altLang="zh-CN" smtClean="0"/>
              <a:t>MRI</a:t>
            </a:r>
            <a:r>
              <a:rPr lang="zh-CN" altLang="en-US" smtClean="0"/>
              <a:t>与当前最好的合成方法</a:t>
            </a:r>
            <a:r>
              <a:rPr lang="en-US" altLang="zh-CN" smtClean="0"/>
              <a:t>SkrGAN</a:t>
            </a:r>
            <a:r>
              <a:rPr lang="zh-CN" altLang="en-US" smtClean="0"/>
              <a:t>论文中合成的脑</a:t>
            </a:r>
            <a:r>
              <a:rPr lang="en-US" altLang="zh-CN" smtClean="0"/>
              <a:t>MRI</a:t>
            </a:r>
            <a:r>
              <a:rPr lang="zh-CN" altLang="en-US" smtClean="0"/>
              <a:t>的视觉效果的对比。不难看出，本文方法的结构特征图在更加简洁清晰、复杂度更低和限制更少的同时更具有合成指导性。从合成</a:t>
            </a:r>
            <a:r>
              <a:rPr lang="en-US" altLang="zh-CN" smtClean="0"/>
              <a:t>MRI</a:t>
            </a:r>
            <a:r>
              <a:rPr lang="zh-CN" altLang="en-US" smtClean="0"/>
              <a:t>来看，本文方法的合成的脑</a:t>
            </a:r>
            <a:r>
              <a:rPr lang="en-US" altLang="zh-CN" smtClean="0"/>
              <a:t>MRI</a:t>
            </a:r>
            <a:r>
              <a:rPr lang="zh-CN" altLang="en-US" smtClean="0"/>
              <a:t>更加清 晰真实，服从输入的结构特征图的合成指导的同时展现了更多样的合成空间。</a:t>
            </a:r>
          </a:p>
          <a:p>
            <a:pPr algn="just">
              <a:spcBef>
                <a:spcPts val="650"/>
              </a:spcBef>
              <a:spcAft>
                <a:spcPts val="867"/>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48</a:t>
            </a:fld>
            <a:endParaRPr lang="zh-CN" altLang="en-US" smtClean="0"/>
          </a:p>
        </p:txBody>
      </p:sp>
    </p:spTree>
    <p:extLst>
      <p:ext uri="{BB962C8B-B14F-4D97-AF65-F5344CB8AC3E}">
        <p14:creationId xmlns:p14="http://schemas.microsoft.com/office/powerpoint/2010/main" val="16291020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r>
              <a:rPr lang="zh-CN" altLang="en-US" smtClean="0"/>
              <a:t>在视网膜数据集上，采用敏感性、正确率和</a:t>
            </a:r>
            <a:r>
              <a:rPr lang="en-US" altLang="zh-CN" smtClean="0"/>
              <a:t>AUC</a:t>
            </a:r>
            <a:r>
              <a:rPr lang="zh-CN" altLang="en-US" smtClean="0"/>
              <a:t>三项指标来评估视网膜血管分割器的性能。</a:t>
            </a:r>
            <a:endParaRPr lang="en-US" altLang="zh-CN" smtClean="0"/>
          </a:p>
          <a:p>
            <a:pPr algn="just">
              <a:spcBef>
                <a:spcPts val="650"/>
              </a:spcBef>
              <a:spcAft>
                <a:spcPts val="867"/>
              </a:spcAft>
              <a:defRPr/>
            </a:pPr>
            <a:r>
              <a:rPr lang="zh-CN" altLang="en-US" smtClean="0"/>
              <a:t>由于本研究采用的数据集的数据量仅有</a:t>
            </a:r>
            <a:r>
              <a:rPr lang="en-US" altLang="zh-CN" smtClean="0"/>
              <a:t>SkrGAN</a:t>
            </a:r>
            <a:r>
              <a:rPr lang="zh-CN" altLang="en-US" smtClean="0"/>
              <a:t>自建视网膜数据集的二十分之一，因此最终合成的视网膜图像的合成质量和多样性相对较差。从对任务的提升效果来看，本文方法的合成图像对分割</a:t>
            </a:r>
            <a:r>
              <a:rPr lang="en-US" altLang="zh-CN" smtClean="0"/>
              <a:t>Accuracy</a:t>
            </a:r>
            <a:r>
              <a:rPr lang="zh-CN" altLang="en-US" smtClean="0"/>
              <a:t>的提升与</a:t>
            </a:r>
            <a:r>
              <a:rPr lang="en-US" altLang="zh-CN" smtClean="0"/>
              <a:t>SkrGAN</a:t>
            </a:r>
            <a:r>
              <a:rPr lang="zh-CN" altLang="en-US" smtClean="0"/>
              <a:t>基本一致， 在</a:t>
            </a:r>
            <a:r>
              <a:rPr lang="en-US" altLang="zh-CN" smtClean="0"/>
              <a:t>Sensitivity</a:t>
            </a:r>
            <a:r>
              <a:rPr lang="zh-CN" altLang="en-US" smtClean="0"/>
              <a:t>和</a:t>
            </a:r>
            <a:r>
              <a:rPr lang="en-US" altLang="zh-CN" smtClean="0"/>
              <a:t>AUC</a:t>
            </a:r>
            <a:r>
              <a:rPr lang="zh-CN" altLang="en-US" smtClean="0"/>
              <a:t>指标上略低。</a:t>
            </a:r>
            <a:endParaRPr lang="en-US" altLang="zh-CN" smtClean="0"/>
          </a:p>
          <a:p>
            <a:pPr algn="just">
              <a:spcBef>
                <a:spcPts val="650"/>
              </a:spcBef>
              <a:spcAft>
                <a:spcPts val="867"/>
              </a:spcAft>
              <a:defRPr/>
            </a:pPr>
            <a:r>
              <a:rPr lang="zh-CN" altLang="en-US" smtClean="0"/>
              <a:t>但如表 </a:t>
            </a:r>
            <a:r>
              <a:rPr lang="en-US" altLang="zh-CN" smtClean="0"/>
              <a:t>6.7</a:t>
            </a:r>
            <a:r>
              <a:rPr lang="zh-CN" altLang="en-US" smtClean="0"/>
              <a:t>中</a:t>
            </a:r>
            <a:r>
              <a:rPr lang="en-US" altLang="zh-CN" smtClean="0"/>
              <a:t>SkrGAN∗</a:t>
            </a:r>
            <a:r>
              <a:rPr lang="zh-CN" altLang="en-US" smtClean="0"/>
              <a:t>所示，当采用与本文方法相同 的数据集对</a:t>
            </a:r>
            <a:r>
              <a:rPr lang="en-US" altLang="zh-CN" smtClean="0"/>
              <a:t>SkrGAN</a:t>
            </a:r>
            <a:r>
              <a:rPr lang="zh-CN" altLang="en-US" smtClean="0"/>
              <a:t>进行近似复现后对比时，本文的方法在各个指标上都表现更优。</a:t>
            </a:r>
          </a:p>
          <a:p>
            <a:pPr algn="just">
              <a:spcBef>
                <a:spcPts val="650"/>
              </a:spcBef>
              <a:spcAft>
                <a:spcPts val="867"/>
              </a:spcAft>
              <a:defRPr/>
            </a:pPr>
            <a:endParaRPr lang="en-US" altLang="zh-CN" smtClean="0"/>
          </a:p>
          <a:p>
            <a:pPr algn="just">
              <a:spcBef>
                <a:spcPts val="650"/>
              </a:spcBef>
              <a:spcAft>
                <a:spcPts val="867"/>
              </a:spcAft>
              <a:defRPr/>
            </a:pPr>
            <a:endParaRPr lang="en-US" altLang="zh-CN" smtClean="0"/>
          </a:p>
          <a:p>
            <a:pPr algn="just">
              <a:spcBef>
                <a:spcPts val="650"/>
              </a:spcBef>
              <a:spcAft>
                <a:spcPts val="867"/>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49</a:t>
            </a:fld>
            <a:endParaRPr lang="zh-CN" altLang="en-US" smtClean="0"/>
          </a:p>
        </p:txBody>
      </p:sp>
    </p:spTree>
    <p:extLst>
      <p:ext uri="{BB962C8B-B14F-4D97-AF65-F5344CB8AC3E}">
        <p14:creationId xmlns:p14="http://schemas.microsoft.com/office/powerpoint/2010/main" val="138963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最近中科院大学提出的</a:t>
            </a:r>
            <a:r>
              <a:rPr lang="en-US" smtClean="0"/>
              <a:t>SkrGAN [74]</a:t>
            </a:r>
            <a:r>
              <a:rPr lang="zh-CN" altLang="en-US" smtClean="0"/>
              <a:t> 先对医学影像</a:t>
            </a:r>
            <a:r>
              <a:rPr lang="zh-CN" altLang="en-US" b="1" smtClean="0"/>
              <a:t>提取结构信息草图</a:t>
            </a:r>
            <a:r>
              <a:rPr lang="zh-CN" altLang="en-US" smtClean="0"/>
              <a:t>，并训练</a:t>
            </a:r>
            <a:r>
              <a:rPr lang="en-US" smtClean="0"/>
              <a:t>GAN</a:t>
            </a:r>
            <a:r>
              <a:rPr lang="zh-CN" altLang="en-US" smtClean="0"/>
              <a:t>合成草图，再进一步合成医学影像。</a:t>
            </a:r>
            <a:endParaRPr lang="en-US" altLang="zh-CN" smtClean="0"/>
          </a:p>
          <a:p>
            <a:pPr algn="just">
              <a:spcBef>
                <a:spcPts val="650"/>
              </a:spcBef>
              <a:spcAft>
                <a:spcPts val="867"/>
              </a:spcAft>
              <a:defRPr/>
            </a:pPr>
            <a:r>
              <a:rPr lang="en-US" smtClean="0"/>
              <a:t>SkrGAN</a:t>
            </a:r>
            <a:r>
              <a:rPr lang="zh-CN" altLang="en-US" smtClean="0"/>
              <a:t>仅进行了单模态的合成，合成的影像也没有病灶的合成</a:t>
            </a:r>
            <a:r>
              <a:rPr lang="en-US" altLang="zh-CN" smtClean="0"/>
              <a:t>-</a:t>
            </a:r>
            <a:r>
              <a:rPr lang="zh-CN" altLang="en-US" smtClean="0"/>
              <a:t>和病灶标签的产出，这使得其合成数据难以在医学影像处理任务中直接使用。</a:t>
            </a:r>
            <a:endParaRPr lang="en-US" smtClean="0"/>
          </a:p>
        </p:txBody>
      </p:sp>
      <p:sp>
        <p:nvSpPr>
          <p:cNvPr id="4" name="灯片编号占位符 3"/>
          <p:cNvSpPr>
            <a:spLocks noGrp="1"/>
          </p:cNvSpPr>
          <p:nvPr>
            <p:ph type="sldNum" sz="quarter" idx="10"/>
          </p:nvPr>
        </p:nvSpPr>
        <p:spPr/>
        <p:txBody>
          <a:bodyPr/>
          <a:lstStyle/>
          <a:p>
            <a:fld id="{2B41E135-2511-45A4-A42D-8C177857D4DC}" type="slidenum">
              <a:rPr lang="zh-CN" altLang="en-US" smtClean="0"/>
              <a:t>5</a:t>
            </a:fld>
            <a:endParaRPr lang="zh-CN" altLang="en-US"/>
          </a:p>
        </p:txBody>
      </p:sp>
    </p:spTree>
    <p:extLst>
      <p:ext uri="{BB962C8B-B14F-4D97-AF65-F5344CB8AC3E}">
        <p14:creationId xmlns:p14="http://schemas.microsoft.com/office/powerpoint/2010/main" val="1202529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r>
              <a:rPr lang="zh-CN" altLang="en-US" smtClean="0"/>
              <a:t>在胸部</a:t>
            </a:r>
            <a:r>
              <a:rPr lang="en-US" altLang="zh-CN" smtClean="0"/>
              <a:t>X</a:t>
            </a:r>
            <a:r>
              <a:rPr lang="zh-CN" altLang="en-US" smtClean="0"/>
              <a:t>射线数据集上，本文采用正确率评估肺炎分类器的性能，如文中表</a:t>
            </a:r>
            <a:r>
              <a:rPr lang="en-US" altLang="zh-CN" smtClean="0"/>
              <a:t>6.8</a:t>
            </a:r>
            <a:r>
              <a:rPr lang="zh-CN" altLang="en-US" smtClean="0"/>
              <a:t>所示。</a:t>
            </a: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50</a:t>
            </a:fld>
            <a:endParaRPr lang="zh-CN" altLang="en-US" smtClean="0"/>
          </a:p>
        </p:txBody>
      </p:sp>
    </p:spTree>
    <p:extLst>
      <p:ext uri="{BB962C8B-B14F-4D97-AF65-F5344CB8AC3E}">
        <p14:creationId xmlns:p14="http://schemas.microsoft.com/office/powerpoint/2010/main" val="42282676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r>
              <a:rPr lang="zh-CN" altLang="en-US" smtClean="0"/>
              <a:t>文中图 </a:t>
            </a:r>
            <a:r>
              <a:rPr lang="en-US" altLang="zh-CN" smtClean="0"/>
              <a:t>6.6</a:t>
            </a:r>
            <a:r>
              <a:rPr lang="zh-CN" altLang="en-US" smtClean="0"/>
              <a:t>是</a:t>
            </a:r>
            <a:r>
              <a:rPr lang="en-US" altLang="zh-CN" smtClean="0"/>
              <a:t>BRATS2015</a:t>
            </a:r>
            <a:r>
              <a:rPr lang="zh-CN" altLang="en-US" smtClean="0"/>
              <a:t>数据集上合成的结构特征图的多样性展示。</a:t>
            </a: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51</a:t>
            </a:fld>
            <a:endParaRPr lang="zh-CN" altLang="en-US" smtClean="0"/>
          </a:p>
        </p:txBody>
      </p:sp>
    </p:spTree>
    <p:extLst>
      <p:ext uri="{BB962C8B-B14F-4D97-AF65-F5344CB8AC3E}">
        <p14:creationId xmlns:p14="http://schemas.microsoft.com/office/powerpoint/2010/main" val="30579349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r>
              <a:rPr lang="zh-CN" altLang="en-US" smtClean="0"/>
              <a:t>文中图 </a:t>
            </a:r>
            <a:r>
              <a:rPr lang="en-US" altLang="zh-CN" smtClean="0"/>
              <a:t>6.7</a:t>
            </a:r>
            <a:r>
              <a:rPr lang="zh-CN" altLang="en-US" smtClean="0"/>
              <a:t>是</a:t>
            </a:r>
            <a:r>
              <a:rPr lang="en-US" altLang="zh-CN" smtClean="0"/>
              <a:t>BRATS2015</a:t>
            </a:r>
            <a:r>
              <a:rPr lang="zh-CN" altLang="en-US" smtClean="0"/>
              <a:t>数据集上从正态分布顺序渐变采样合成的结构特征图示例。</a:t>
            </a: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52</a:t>
            </a:fld>
            <a:endParaRPr lang="zh-CN" altLang="en-US" smtClean="0"/>
          </a:p>
        </p:txBody>
      </p:sp>
    </p:spTree>
    <p:extLst>
      <p:ext uri="{BB962C8B-B14F-4D97-AF65-F5344CB8AC3E}">
        <p14:creationId xmlns:p14="http://schemas.microsoft.com/office/powerpoint/2010/main" val="2836817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defTabSz="990752" eaLnBrk="0" fontAlgn="base" hangingPunct="0">
              <a:spcBef>
                <a:spcPts val="650"/>
              </a:spcBef>
              <a:spcAft>
                <a:spcPts val="867"/>
              </a:spcAft>
              <a:defRPr/>
            </a:pPr>
            <a:r>
              <a:rPr lang="zh-CN" altLang="en-US" smtClean="0"/>
              <a:t>文中图 </a:t>
            </a:r>
            <a:r>
              <a:rPr lang="en-US" altLang="zh-CN" smtClean="0"/>
              <a:t>6.8</a:t>
            </a:r>
            <a:r>
              <a:rPr lang="zh-CN" altLang="en-US" smtClean="0"/>
              <a:t>中展示了在</a:t>
            </a:r>
            <a:r>
              <a:rPr lang="en-US" altLang="zh-CN" smtClean="0"/>
              <a:t>BRATS2015</a:t>
            </a:r>
            <a:r>
              <a:rPr lang="zh-CN" altLang="en-US" smtClean="0"/>
              <a:t>数据集上合成的一组掩膜、结构特征图、融合了噪声的结构特征图、选择的病灶标签和合成的四个模态的</a:t>
            </a:r>
            <a:r>
              <a:rPr lang="en-US" altLang="zh-CN" smtClean="0"/>
              <a:t>MRI</a:t>
            </a:r>
            <a:r>
              <a:rPr lang="zh-CN" altLang="en-US" smtClean="0"/>
              <a:t>。可以看出，合成的多模态</a:t>
            </a:r>
            <a:r>
              <a:rPr lang="en-US" altLang="zh-CN" smtClean="0"/>
              <a:t>MRI</a:t>
            </a:r>
            <a:r>
              <a:rPr lang="zh-CN" altLang="en-US" smtClean="0"/>
              <a:t>影像相互之间具备较高的配准度，同时还根据输入的病灶标签合成了对应的病灶信息。</a:t>
            </a:r>
          </a:p>
          <a:p>
            <a:pPr algn="just">
              <a:spcBef>
                <a:spcPts val="650"/>
              </a:spcBef>
              <a:spcAft>
                <a:spcPts val="867"/>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53</a:t>
            </a:fld>
            <a:endParaRPr lang="zh-CN" altLang="en-US" smtClean="0"/>
          </a:p>
        </p:txBody>
      </p:sp>
    </p:spTree>
    <p:extLst>
      <p:ext uri="{BB962C8B-B14F-4D97-AF65-F5344CB8AC3E}">
        <p14:creationId xmlns:p14="http://schemas.microsoft.com/office/powerpoint/2010/main" val="1507040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54</a:t>
            </a:fld>
            <a:endParaRPr lang="zh-CN" altLang="en-US" smtClean="0"/>
          </a:p>
        </p:txBody>
      </p:sp>
    </p:spTree>
    <p:extLst>
      <p:ext uri="{BB962C8B-B14F-4D97-AF65-F5344CB8AC3E}">
        <p14:creationId xmlns:p14="http://schemas.microsoft.com/office/powerpoint/2010/main" val="4967869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55</a:t>
            </a:fld>
            <a:endParaRPr lang="zh-CN" altLang="en-US" smtClean="0"/>
          </a:p>
        </p:txBody>
      </p:sp>
    </p:spTree>
    <p:extLst>
      <p:ext uri="{BB962C8B-B14F-4D97-AF65-F5344CB8AC3E}">
        <p14:creationId xmlns:p14="http://schemas.microsoft.com/office/powerpoint/2010/main" val="42006377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56</a:t>
            </a:fld>
            <a:endParaRPr lang="zh-CN" altLang="en-US" smtClean="0"/>
          </a:p>
        </p:txBody>
      </p:sp>
    </p:spTree>
    <p:extLst>
      <p:ext uri="{BB962C8B-B14F-4D97-AF65-F5344CB8AC3E}">
        <p14:creationId xmlns:p14="http://schemas.microsoft.com/office/powerpoint/2010/main" val="10670706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ts val="650"/>
              </a:spcBef>
              <a:spcAft>
                <a:spcPts val="867"/>
              </a:spcAft>
              <a:defRPr/>
            </a:pPr>
            <a:endParaRPr 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7BC1B08-E03A-403D-AF00-103E802BF936}" type="slidenum">
              <a:rPr lang="zh-CN" altLang="en-US" smtClean="0"/>
              <a:pPr/>
              <a:t>57</a:t>
            </a:fld>
            <a:endParaRPr lang="zh-CN" altLang="en-US" smtClean="0"/>
          </a:p>
        </p:txBody>
      </p:sp>
    </p:spTree>
    <p:extLst>
      <p:ext uri="{BB962C8B-B14F-4D97-AF65-F5344CB8AC3E}">
        <p14:creationId xmlns:p14="http://schemas.microsoft.com/office/powerpoint/2010/main" val="1593529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分析背景和现状得到了这样的研究思路：</a:t>
            </a:r>
            <a:endParaRPr lang="en-US" altLang="zh-CN" smtClean="0"/>
          </a:p>
          <a:p>
            <a:pPr algn="just">
              <a:spcBef>
                <a:spcPts val="650"/>
              </a:spcBef>
              <a:spcAft>
                <a:spcPts val="867"/>
              </a:spcAft>
              <a:defRPr/>
            </a:pPr>
            <a:r>
              <a:rPr lang="zh-CN" altLang="en-US" smtClean="0"/>
              <a:t>针对</a:t>
            </a:r>
            <a:r>
              <a:rPr lang="zh-CN" altLang="en-US" b="1" smtClean="0"/>
              <a:t>合成生理结构的挑战</a:t>
            </a:r>
            <a:r>
              <a:rPr lang="zh-CN" altLang="en-US" smtClean="0"/>
              <a:t>，可先合成结构特征图</a:t>
            </a:r>
            <a:r>
              <a:rPr lang="en-US" altLang="zh-CN" sz="1200" smtClean="0"/>
              <a:t>-</a:t>
            </a:r>
            <a:r>
              <a:rPr lang="zh-CN" altLang="en-US" smtClean="0"/>
              <a:t>确定轮廓结构，再进一步合成医学影像；</a:t>
            </a:r>
            <a:endParaRPr lang="en-US" altLang="zh-CN" smtClean="0"/>
          </a:p>
          <a:p>
            <a:pPr algn="just">
              <a:spcBef>
                <a:spcPts val="650"/>
              </a:spcBef>
              <a:spcAft>
                <a:spcPts val="867"/>
              </a:spcAft>
              <a:defRPr/>
            </a:pPr>
            <a:r>
              <a:rPr lang="zh-CN" altLang="en-US" smtClean="0"/>
              <a:t>针对</a:t>
            </a:r>
            <a:r>
              <a:rPr lang="zh-CN" altLang="en-US" b="1" smtClean="0"/>
              <a:t>合成配准多模态的挑战</a:t>
            </a:r>
            <a:r>
              <a:rPr lang="zh-CN" altLang="en-US" smtClean="0"/>
              <a:t>，可通过</a:t>
            </a:r>
            <a:r>
              <a:rPr lang="en-US" altLang="zh-CN" smtClean="0"/>
              <a:t>ACGAN</a:t>
            </a:r>
            <a:r>
              <a:rPr lang="zh-CN" altLang="en-US" smtClean="0"/>
              <a:t>架构合成多模态，通过</a:t>
            </a:r>
            <a:r>
              <a:rPr lang="en-US" altLang="zh-CN" smtClean="0"/>
              <a:t>CycleGAN</a:t>
            </a:r>
            <a:r>
              <a:rPr lang="zh-CN" altLang="en-US" smtClean="0"/>
              <a:t>的模态互转</a:t>
            </a:r>
            <a:r>
              <a:rPr lang="en-US" altLang="zh-CN" sz="1200" smtClean="0"/>
              <a:t>-</a:t>
            </a:r>
            <a:r>
              <a:rPr lang="zh-CN" altLang="en-US" smtClean="0"/>
              <a:t>来实现配准；</a:t>
            </a:r>
            <a:endParaRPr lang="en-US" altLang="zh-CN" smtClean="0"/>
          </a:p>
          <a:p>
            <a:pPr algn="just">
              <a:spcBef>
                <a:spcPts val="650"/>
              </a:spcBef>
              <a:spcAft>
                <a:spcPts val="867"/>
              </a:spcAft>
              <a:defRPr/>
            </a:pPr>
            <a:r>
              <a:rPr lang="zh-CN" altLang="en-US" smtClean="0"/>
              <a:t>针对</a:t>
            </a:r>
            <a:r>
              <a:rPr lang="zh-CN" altLang="en-US" b="1" smtClean="0"/>
              <a:t>病灶合成的挑战</a:t>
            </a:r>
            <a:r>
              <a:rPr lang="zh-CN" altLang="en-US" smtClean="0"/>
              <a:t>，可通过输入病灶标签</a:t>
            </a:r>
            <a:r>
              <a:rPr lang="en-US" altLang="zh-CN" sz="1200" smtClean="0"/>
              <a:t>-</a:t>
            </a:r>
            <a:r>
              <a:rPr lang="zh-CN" altLang="en-US" smtClean="0"/>
              <a:t>并使用病灶处理器</a:t>
            </a:r>
            <a:r>
              <a:rPr lang="en-US" altLang="zh-CN" sz="1200" smtClean="0"/>
              <a:t>-</a:t>
            </a:r>
            <a:r>
              <a:rPr lang="zh-CN" altLang="en-US" smtClean="0"/>
              <a:t>还原合成影像的病灶标签</a:t>
            </a:r>
            <a:r>
              <a:rPr lang="en-US" altLang="zh-CN" sz="1200" smtClean="0"/>
              <a:t>-</a:t>
            </a:r>
            <a:r>
              <a:rPr lang="zh-CN" altLang="en-US" smtClean="0"/>
              <a:t>来约束其中的病灶合成；</a:t>
            </a:r>
            <a:endParaRPr lang="en-US" altLang="zh-CN" smtClean="0"/>
          </a:p>
          <a:p>
            <a:pPr algn="just">
              <a:spcBef>
                <a:spcPts val="650"/>
              </a:spcBef>
              <a:spcAft>
                <a:spcPts val="867"/>
              </a:spcAft>
              <a:defRPr/>
            </a:pPr>
            <a:r>
              <a:rPr lang="zh-CN" altLang="en-US" smtClean="0"/>
              <a:t>最后，合成影像的质量</a:t>
            </a:r>
            <a:r>
              <a:rPr lang="en-US" altLang="zh-CN" sz="1200" smtClean="0"/>
              <a:t>-</a:t>
            </a:r>
            <a:r>
              <a:rPr lang="zh-CN" altLang="en-US" smtClean="0"/>
              <a:t>结合直接相似度评估</a:t>
            </a:r>
            <a:r>
              <a:rPr lang="en-US" altLang="zh-CN" sz="1200" smtClean="0"/>
              <a:t>-</a:t>
            </a:r>
            <a:r>
              <a:rPr lang="zh-CN" altLang="en-US" smtClean="0"/>
              <a:t>与</a:t>
            </a:r>
            <a:r>
              <a:rPr lang="en-US" altLang="zh-CN" sz="1200" smtClean="0"/>
              <a:t>-</a:t>
            </a:r>
            <a:r>
              <a:rPr lang="zh-CN" altLang="en-US" b="1" smtClean="0"/>
              <a:t>在医学影像任务中的使用</a:t>
            </a:r>
            <a:r>
              <a:rPr lang="zh-CN" altLang="en-US" sz="1300" b="1">
                <a:solidFill>
                  <a:srgbClr val="CC3300"/>
                </a:solidFill>
                <a:latin typeface="黑体" panose="02010609060101010101" pitchFamily="49" charset="-122"/>
                <a:ea typeface="黑体" panose="02010609060101010101" pitchFamily="49" charset="-122"/>
              </a:rPr>
              <a:t>表</a:t>
            </a:r>
            <a:r>
              <a:rPr lang="zh-CN" altLang="en-US" sz="1300" b="1" smtClean="0">
                <a:solidFill>
                  <a:srgbClr val="CC3300"/>
                </a:solidFill>
                <a:latin typeface="黑体" panose="02010609060101010101" pitchFamily="49" charset="-122"/>
                <a:ea typeface="黑体" panose="02010609060101010101" pitchFamily="49" charset="-122"/>
              </a:rPr>
              <a:t>现</a:t>
            </a:r>
            <a:r>
              <a:rPr lang="en-US" altLang="zh-CN" sz="1300" smtClean="0"/>
              <a:t>-</a:t>
            </a:r>
            <a:r>
              <a:rPr lang="zh-CN" altLang="en-US" b="0" smtClean="0"/>
              <a:t>间接评估</a:t>
            </a:r>
            <a:r>
              <a:rPr lang="zh-CN" altLang="en-US" b="0" baseline="0" smtClean="0"/>
              <a:t> </a:t>
            </a:r>
            <a:r>
              <a:rPr lang="zh-CN" altLang="en-US" smtClean="0"/>
              <a:t>。</a:t>
            </a:r>
            <a:endParaRPr lang="en-US" smtClean="0"/>
          </a:p>
          <a:p>
            <a:pPr algn="just" defTabSz="990752" eaLnBrk="0" fontAlgn="base" hangingPunct="0">
              <a:spcBef>
                <a:spcPts val="650"/>
              </a:spcBef>
              <a:spcAft>
                <a:spcPts val="867"/>
              </a:spcAft>
              <a:defRPr/>
            </a:pPr>
            <a:endParaRPr lang="en-US"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6</a:t>
            </a:fld>
            <a:endParaRPr lang="zh-CN" altLang="en-US"/>
          </a:p>
        </p:txBody>
      </p:sp>
    </p:spTree>
    <p:extLst>
      <p:ext uri="{BB962C8B-B14F-4D97-AF65-F5344CB8AC3E}">
        <p14:creationId xmlns:p14="http://schemas.microsoft.com/office/powerpoint/2010/main" val="1914630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752">
              <a:defRPr/>
            </a:pPr>
            <a:r>
              <a:rPr lang="zh-CN" altLang="en-US" sz="1300"/>
              <a:t>下面我将对本研究提出的</a:t>
            </a:r>
            <a:r>
              <a:rPr lang="zh-CN" altLang="en-US" sz="1300">
                <a:solidFill>
                  <a:schemeClr val="bg1"/>
                </a:solidFill>
                <a:latin typeface="微软雅黑" panose="020B0503020204020204" pitchFamily="34" charset="-122"/>
                <a:ea typeface="微软雅黑" panose="020B0503020204020204" pitchFamily="34" charset="-122"/>
              </a:rPr>
              <a:t>医学影像结构特征图的提取和生成方法进行介绍</a:t>
            </a:r>
            <a:r>
              <a:rPr lang="zh-CN" altLang="zh-CN" sz="1300"/>
              <a:t>。</a:t>
            </a:r>
            <a:endParaRPr lang="zh-CN" altLang="zh-CN" sz="1300" dirty="0"/>
          </a:p>
        </p:txBody>
      </p:sp>
      <p:sp>
        <p:nvSpPr>
          <p:cNvPr id="4" name="灯片编号占位符 3"/>
          <p:cNvSpPr>
            <a:spLocks noGrp="1"/>
          </p:cNvSpPr>
          <p:nvPr>
            <p:ph type="sldNum" sz="quarter" idx="10"/>
          </p:nvPr>
        </p:nvSpPr>
        <p:spPr/>
        <p:txBody>
          <a:bodyPr/>
          <a:lstStyle/>
          <a:p>
            <a:fld id="{2B41E135-2511-45A4-A42D-8C177857D4DC}" type="slidenum">
              <a:rPr lang="zh-CN" altLang="en-US" smtClean="0"/>
              <a:t>7</a:t>
            </a:fld>
            <a:endParaRPr lang="zh-CN" altLang="en-US"/>
          </a:p>
        </p:txBody>
      </p:sp>
    </p:spTree>
    <p:extLst>
      <p:ext uri="{BB962C8B-B14F-4D97-AF65-F5344CB8AC3E}">
        <p14:creationId xmlns:p14="http://schemas.microsoft.com/office/powerpoint/2010/main" val="1463202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本文将提供</a:t>
            </a:r>
            <a:r>
              <a:rPr lang="zh-CN" altLang="en-US" b="1" smtClean="0"/>
              <a:t>器官部位基本轮廓</a:t>
            </a:r>
            <a:r>
              <a:rPr lang="en-US" altLang="zh-CN" sz="1200" smtClean="0"/>
              <a:t>-</a:t>
            </a:r>
            <a:r>
              <a:rPr lang="zh-CN" altLang="en-US" smtClean="0"/>
              <a:t>和</a:t>
            </a:r>
            <a:r>
              <a:rPr lang="zh-CN" altLang="en-US" b="1" smtClean="0"/>
              <a:t>生理结构信息</a:t>
            </a:r>
            <a:r>
              <a:rPr lang="zh-CN" altLang="en-US" smtClean="0"/>
              <a:t>的图像，称为结构特征图，提取算法如文中算法</a:t>
            </a:r>
            <a:r>
              <a:rPr lang="en-US" altLang="zh-CN" smtClean="0"/>
              <a:t>1</a:t>
            </a:r>
            <a:r>
              <a:rPr lang="zh-CN" altLang="en-US" smtClean="0"/>
              <a:t>所示。</a:t>
            </a:r>
            <a:endParaRPr lang="en-US" altLang="zh-CN" smtClean="0"/>
          </a:p>
          <a:p>
            <a:pPr algn="just" defTabSz="990752">
              <a:spcBef>
                <a:spcPts val="650"/>
              </a:spcBef>
              <a:spcAft>
                <a:spcPts val="867"/>
              </a:spcAft>
              <a:defRPr/>
            </a:pPr>
            <a:r>
              <a:rPr lang="zh-CN" altLang="en-US" smtClean="0"/>
              <a:t>思路为采用</a:t>
            </a:r>
            <a:r>
              <a:rPr lang="en-US" altLang="zh-CN" smtClean="0"/>
              <a:t>sobel</a:t>
            </a:r>
            <a:r>
              <a:rPr lang="zh-CN" altLang="en-US" smtClean="0"/>
              <a:t>算子先提取边缘检测图，通过</a:t>
            </a:r>
            <a:r>
              <a:rPr lang="zh-CN" altLang="en-US" sz="1300" b="1">
                <a:solidFill>
                  <a:srgbClr val="005825"/>
                </a:solidFill>
                <a:latin typeface="黑体" panose="02010609060101010101" pitchFamily="49" charset="-122"/>
                <a:ea typeface="黑体" panose="02010609060101010101" pitchFamily="49" charset="-122"/>
              </a:rPr>
              <a:t>高斯模糊和图像融</a:t>
            </a:r>
            <a:r>
              <a:rPr lang="zh-CN" altLang="en-US" sz="1300" b="1" smtClean="0">
                <a:solidFill>
                  <a:srgbClr val="005825"/>
                </a:solidFill>
                <a:latin typeface="黑体" panose="02010609060101010101" pitchFamily="49" charset="-122"/>
                <a:ea typeface="黑体" panose="02010609060101010101" pitchFamily="49" charset="-122"/>
              </a:rPr>
              <a:t>合，</a:t>
            </a:r>
            <a:r>
              <a:rPr lang="zh-CN" altLang="en-US" smtClean="0"/>
              <a:t>对其中边缘信息强化后，再进行二值化处理。</a:t>
            </a:r>
            <a:endParaRPr lang="en-US"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r>
              <a:rPr lang="zh-CN" altLang="en-US" smtClean="0"/>
              <a:t>图中展示了结构特征图提取过程产出的图像。</a:t>
            </a:r>
            <a:endParaRPr lang="en-US" altLang="zh-CN"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8</a:t>
            </a:fld>
            <a:endParaRPr lang="zh-CN" altLang="en-US"/>
          </a:p>
        </p:txBody>
      </p:sp>
    </p:spTree>
    <p:extLst>
      <p:ext uri="{BB962C8B-B14F-4D97-AF65-F5344CB8AC3E}">
        <p14:creationId xmlns:p14="http://schemas.microsoft.com/office/powerpoint/2010/main" val="12588956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650"/>
              </a:spcBef>
              <a:spcAft>
                <a:spcPts val="867"/>
              </a:spcAft>
              <a:defRPr/>
            </a:pPr>
            <a:r>
              <a:rPr lang="zh-CN" altLang="en-US" smtClean="0"/>
              <a:t>结构特征图</a:t>
            </a:r>
            <a:r>
              <a:rPr lang="zh-CN" altLang="en-US" b="1" smtClean="0"/>
              <a:t>生成训练过程</a:t>
            </a:r>
            <a:r>
              <a:rPr lang="zh-CN" altLang="en-US" smtClean="0"/>
              <a:t>包括：</a:t>
            </a:r>
            <a:endParaRPr lang="en-US" altLang="zh-CN" smtClean="0"/>
          </a:p>
          <a:p>
            <a:pPr algn="just">
              <a:spcBef>
                <a:spcPts val="650"/>
              </a:spcBef>
              <a:spcAft>
                <a:spcPts val="867"/>
              </a:spcAft>
              <a:defRPr/>
            </a:pPr>
            <a:r>
              <a:rPr lang="zh-CN" altLang="en-US" smtClean="0"/>
              <a:t>一，</a:t>
            </a:r>
            <a:r>
              <a:rPr lang="zh-CN" altLang="en-US" baseline="0" smtClean="0"/>
              <a:t>提取掩膜和</a:t>
            </a:r>
            <a:r>
              <a:rPr lang="en-US" altLang="zh-CN" sz="1200" smtClean="0"/>
              <a:t>-</a:t>
            </a:r>
            <a:r>
              <a:rPr lang="zh-CN" altLang="en-US" baseline="0" smtClean="0"/>
              <a:t>结构特征图</a:t>
            </a:r>
            <a:r>
              <a:rPr lang="zh-CN" altLang="en-US" smtClean="0"/>
              <a:t>；</a:t>
            </a:r>
            <a:endParaRPr lang="en-US" altLang="zh-CN" smtClean="0"/>
          </a:p>
          <a:p>
            <a:pPr algn="just">
              <a:spcBef>
                <a:spcPts val="650"/>
              </a:spcBef>
              <a:spcAft>
                <a:spcPts val="867"/>
              </a:spcAft>
              <a:defRPr/>
            </a:pPr>
            <a:r>
              <a:rPr lang="zh-CN" altLang="en-US" smtClean="0"/>
              <a:t>二，训练掩膜生成器</a:t>
            </a:r>
            <a:r>
              <a:rPr lang="en-US" altLang="zh-CN" smtClean="0"/>
              <a:t>; </a:t>
            </a:r>
          </a:p>
          <a:p>
            <a:pPr algn="just">
              <a:spcBef>
                <a:spcPts val="650"/>
              </a:spcBef>
              <a:spcAft>
                <a:spcPts val="867"/>
              </a:spcAft>
              <a:defRPr/>
            </a:pPr>
            <a:r>
              <a:rPr lang="zh-CN" altLang="en-US" smtClean="0"/>
              <a:t>三，使用变分自动编码器</a:t>
            </a:r>
            <a:r>
              <a:rPr lang="en-US" altLang="zh-CN" sz="1200" smtClean="0"/>
              <a:t>-</a:t>
            </a:r>
            <a:r>
              <a:rPr lang="zh-CN" altLang="en-US" smtClean="0"/>
              <a:t>将结构特征图编码为</a:t>
            </a:r>
            <a:r>
              <a:rPr lang="en-US" altLang="zh-CN" sz="1200" smtClean="0"/>
              <a:t>-</a:t>
            </a:r>
            <a:r>
              <a:rPr lang="zh-CN" altLang="en-US" smtClean="0"/>
              <a:t>正态分布矩阵</a:t>
            </a:r>
            <a:r>
              <a:rPr lang="zh-CN" altLang="en-US" sz="1200" smtClean="0"/>
              <a:t>，</a:t>
            </a:r>
            <a:r>
              <a:rPr lang="zh-CN" altLang="en-US" smtClean="0"/>
              <a:t>再解码还原</a:t>
            </a:r>
            <a:r>
              <a:rPr lang="en-US" altLang="zh-CN" sz="1200" smtClean="0"/>
              <a:t>-</a:t>
            </a:r>
            <a:r>
              <a:rPr lang="zh-CN" altLang="en-US" smtClean="0"/>
              <a:t>进行重建训练</a:t>
            </a:r>
            <a:endParaRPr lang="en-US" altLang="zh-CN" smtClean="0"/>
          </a:p>
          <a:p>
            <a:pPr algn="just">
              <a:spcBef>
                <a:spcPts val="650"/>
              </a:spcBef>
              <a:spcAft>
                <a:spcPts val="867"/>
              </a:spcAft>
              <a:defRPr/>
            </a:pPr>
            <a:r>
              <a:rPr lang="zh-CN" altLang="en-US" smtClean="0"/>
              <a:t>四，对变分自动编码器</a:t>
            </a:r>
            <a:r>
              <a:rPr lang="en-US" altLang="zh-CN" sz="1200" smtClean="0"/>
              <a:t>--</a:t>
            </a:r>
            <a:r>
              <a:rPr lang="zh-CN" altLang="en-US" smtClean="0"/>
              <a:t>的编码器和生成器</a:t>
            </a:r>
            <a:r>
              <a:rPr lang="en-US" altLang="zh-CN" sz="1200" smtClean="0"/>
              <a:t>--</a:t>
            </a:r>
            <a:r>
              <a:rPr lang="zh-CN" altLang="en-US" smtClean="0"/>
              <a:t>分别进行对抗训练；</a:t>
            </a:r>
            <a:endParaRPr lang="en-US" altLang="zh-CN" smtClean="0"/>
          </a:p>
          <a:p>
            <a:pPr algn="just" defTabSz="990752" eaLnBrk="0" fontAlgn="base" hangingPunct="0">
              <a:spcBef>
                <a:spcPts val="650"/>
              </a:spcBef>
              <a:spcAft>
                <a:spcPts val="867"/>
              </a:spcAft>
              <a:defRPr/>
            </a:pPr>
            <a:r>
              <a:rPr lang="zh-CN" altLang="en-US" smtClean="0"/>
              <a:t>最后得到，可从正态分布随机矩阵</a:t>
            </a:r>
            <a:r>
              <a:rPr lang="en-US" altLang="zh-CN" sz="1200" smtClean="0"/>
              <a:t>-</a:t>
            </a:r>
            <a:r>
              <a:rPr lang="zh-CN" altLang="en-US" smtClean="0"/>
              <a:t>生成结构特征图的生成器，和可从结构特征图生成掩膜</a:t>
            </a:r>
            <a:r>
              <a:rPr lang="en-US" altLang="zh-CN" sz="1200" smtClean="0"/>
              <a:t>-</a:t>
            </a:r>
            <a:r>
              <a:rPr lang="zh-CN" altLang="en-US" smtClean="0"/>
              <a:t>的掩膜生成器。</a:t>
            </a:r>
            <a:endParaRPr lang="en-US" altLang="zh-CN" smtClean="0"/>
          </a:p>
          <a:p>
            <a:pPr algn="just">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altLang="zh-CN" sz="1300"/>
          </a:p>
          <a:p>
            <a:pPr algn="just" defTabSz="990752" eaLnBrk="0" fontAlgn="base" hangingPunct="0">
              <a:spcBef>
                <a:spcPts val="650"/>
              </a:spcBef>
              <a:spcAft>
                <a:spcPts val="867"/>
              </a:spcAft>
              <a:defRPr/>
            </a:pPr>
            <a:endParaRPr lang="en-US" sz="1300"/>
          </a:p>
        </p:txBody>
      </p:sp>
      <p:sp>
        <p:nvSpPr>
          <p:cNvPr id="4" name="灯片编号占位符 3"/>
          <p:cNvSpPr>
            <a:spLocks noGrp="1"/>
          </p:cNvSpPr>
          <p:nvPr>
            <p:ph type="sldNum" sz="quarter" idx="10"/>
          </p:nvPr>
        </p:nvSpPr>
        <p:spPr/>
        <p:txBody>
          <a:bodyPr/>
          <a:lstStyle/>
          <a:p>
            <a:fld id="{2B41E135-2511-45A4-A42D-8C177857D4DC}" type="slidenum">
              <a:rPr lang="zh-CN" altLang="en-US" smtClean="0"/>
              <a:t>9</a:t>
            </a:fld>
            <a:endParaRPr lang="zh-CN" altLang="en-US"/>
          </a:p>
        </p:txBody>
      </p:sp>
    </p:spTree>
    <p:extLst>
      <p:ext uri="{BB962C8B-B14F-4D97-AF65-F5344CB8AC3E}">
        <p14:creationId xmlns:p14="http://schemas.microsoft.com/office/powerpoint/2010/main" val="10633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en-US"/>
          </a:p>
        </p:txBody>
      </p:sp>
      <p:sp>
        <p:nvSpPr>
          <p:cNvPr id="7" name="日期占位符 6"/>
          <p:cNvSpPr>
            <a:spLocks noGrp="1"/>
          </p:cNvSpPr>
          <p:nvPr>
            <p:ph type="dt" sz="half" idx="10"/>
          </p:nvPr>
        </p:nvSpPr>
        <p:spPr/>
        <p:txBody>
          <a:bodyPr/>
          <a:lstStyle/>
          <a:p>
            <a:fld id="{8B108775-0E9F-4DCD-8B46-B64CEE2B4806}" type="datetime1">
              <a:rPr lang="zh-CN" altLang="en-US" smtClean="0"/>
              <a:t>2020/5/31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lvl1pPr>
              <a:defRPr sz="2200" b="1">
                <a:solidFill>
                  <a:srgbClr val="005825"/>
                </a:solidFill>
                <a:latin typeface="微软雅黑" panose="020B0503020204020204" pitchFamily="34" charset="-122"/>
                <a:ea typeface="微软雅黑" panose="020B0503020204020204" pitchFamily="34" charset="-122"/>
              </a:defRPr>
            </a:lvl1pPr>
          </a:lstStyle>
          <a:p>
            <a:fld id="{DFDB8489-2214-4D5C-B6A9-914BA8053C58}" type="slidenum">
              <a:rPr lang="zh-CN" altLang="en-US" smtClean="0"/>
              <a:pPr/>
              <a:t>‹#›</a:t>
            </a:fld>
            <a:endParaRPr lang="zh-CN" altLang="en-US"/>
          </a:p>
        </p:txBody>
      </p:sp>
    </p:spTree>
    <p:extLst>
      <p:ext uri="{BB962C8B-B14F-4D97-AF65-F5344CB8AC3E}">
        <p14:creationId xmlns:p14="http://schemas.microsoft.com/office/powerpoint/2010/main" val="222598766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6F13213A-22ED-4597-9A3B-38EF83FE65E3}" type="datetime1">
              <a:rPr lang="zh-CN" altLang="en-US" smtClean="0"/>
              <a:t>2020/5/31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163754575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CCD28E32-9831-4B89-A3F6-41B8426345EB}" type="datetime1">
              <a:rPr lang="zh-CN" altLang="en-US" smtClean="0"/>
              <a:t>2020/5/31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28455972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E5583AF8-15CB-464B-B830-9BF5FE4D9001}" type="datetime1">
              <a:rPr lang="zh-CN" altLang="en-US" smtClean="0"/>
              <a:t>2020/5/31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17820268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en-US"/>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23AE81F-7CD3-4D1B-86EE-2E55A4406900}" type="datetime1">
              <a:rPr lang="zh-CN" altLang="en-US" smtClean="0"/>
              <a:t>2020/5/31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425857349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048C3B39-324D-46BE-A307-B5E5FCD200A7}" type="datetime1">
              <a:rPr lang="zh-CN" altLang="en-US" smtClean="0"/>
              <a:t>2020/5/31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1950926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en-US"/>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EE5ADCFB-AEE2-4218-ACE0-42061B890812}" type="datetime1">
              <a:rPr lang="zh-CN" altLang="en-US" smtClean="0"/>
              <a:t>2020/5/31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5252702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64B86BE3-65C9-4832-9577-4947F1DAA47C}" type="datetime1">
              <a:rPr lang="zh-CN" altLang="en-US" smtClean="0"/>
              <a:t>2020/5/31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166338585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4337FC-2658-4414-8A3F-EFA73C28CC88}" type="datetime1">
              <a:rPr lang="zh-CN" altLang="en-US" smtClean="0"/>
              <a:t>2020/5/31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132441290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en-US"/>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4D857E9-481E-4180-B200-4260E68708BA}" type="datetime1">
              <a:rPr lang="zh-CN" altLang="en-US" smtClean="0"/>
              <a:t>2020/5/31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28807314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en-US"/>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205214B-E25C-427A-A919-576D44D17020}" type="datetime1">
              <a:rPr lang="zh-CN" altLang="en-US" smtClean="0"/>
              <a:t>2020/5/31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FDB8489-2214-4D5C-B6A9-914BA8053C58}" type="slidenum">
              <a:rPr lang="zh-CN" altLang="en-US" smtClean="0"/>
              <a:t>‹#›</a:t>
            </a:fld>
            <a:endParaRPr lang="zh-CN" altLang="en-US"/>
          </a:p>
        </p:txBody>
      </p:sp>
    </p:spTree>
    <p:extLst>
      <p:ext uri="{BB962C8B-B14F-4D97-AF65-F5344CB8AC3E}">
        <p14:creationId xmlns:p14="http://schemas.microsoft.com/office/powerpoint/2010/main" val="286568777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790BECE-99E4-4F80-B595-661A93E86BBC}" type="datetime1">
              <a:rPr lang="zh-CN" altLang="en-US" smtClean="0"/>
              <a:t>2020/5/31</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FDB8489-2214-4D5C-B6A9-914BA8053C58}" type="slidenum">
              <a:rPr lang="zh-CN" altLang="en-US" smtClean="0"/>
              <a:t>‹#›</a:t>
            </a:fld>
            <a:endParaRPr lang="zh-CN" altLang="en-US"/>
          </a:p>
        </p:txBody>
      </p:sp>
      <p:pic>
        <p:nvPicPr>
          <p:cNvPr id="7" name="图片 41"/>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389938" y="-78072"/>
            <a:ext cx="754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0" y="571786"/>
            <a:ext cx="9144000" cy="0"/>
          </a:xfrm>
          <a:prstGeom prst="line">
            <a:avLst/>
          </a:prstGeom>
          <a:ln>
            <a:solidFill>
              <a:srgbClr val="005825"/>
            </a:solidFill>
            <a:prstDash val="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017922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文本框 71"/>
          <p:cNvSpPr txBox="1"/>
          <p:nvPr/>
        </p:nvSpPr>
        <p:spPr>
          <a:xfrm>
            <a:off x="516108" y="3339017"/>
            <a:ext cx="6666745" cy="1938992"/>
          </a:xfrm>
          <a:prstGeom prst="rect">
            <a:avLst/>
          </a:prstGeom>
          <a:noFill/>
        </p:spPr>
        <p:txBody>
          <a:bodyPr wrap="square" rtlCol="0">
            <a:spAutoFit/>
          </a:bodyPr>
          <a:lstStyle/>
          <a:p>
            <a:pPr>
              <a:lnSpc>
                <a:spcPct val="125000"/>
              </a:lnSpc>
            </a:pPr>
            <a:r>
              <a:rPr lang="zh-CN" altLang="en-US" sz="3200" smtClean="0">
                <a:solidFill>
                  <a:srgbClr val="005825"/>
                </a:solidFill>
                <a:latin typeface="黑体" panose="02010609060101010101" pitchFamily="49" charset="-122"/>
                <a:ea typeface="黑体" panose="02010609060101010101" pitchFamily="49" charset="-122"/>
              </a:rPr>
              <a:t>论文课题：</a:t>
            </a:r>
            <a:r>
              <a:rPr lang="zh-CN" altLang="en-US" sz="3200" b="1" smtClean="0">
                <a:solidFill>
                  <a:srgbClr val="005825"/>
                </a:solidFill>
                <a:latin typeface="微软雅黑" panose="020B0503020204020204" pitchFamily="34" charset="-122"/>
                <a:ea typeface="微软雅黑" panose="020B0503020204020204" pitchFamily="34" charset="-122"/>
              </a:rPr>
              <a:t>基</a:t>
            </a:r>
            <a:r>
              <a:rPr lang="zh-CN" altLang="en-US" sz="3200" b="1">
                <a:solidFill>
                  <a:srgbClr val="005825"/>
                </a:solidFill>
                <a:latin typeface="微软雅黑" panose="020B0503020204020204" pitchFamily="34" charset="-122"/>
                <a:ea typeface="微软雅黑" panose="020B0503020204020204" pitchFamily="34" charset="-122"/>
              </a:rPr>
              <a:t>于生成对抗网络的</a:t>
            </a:r>
            <a:r>
              <a:rPr lang="zh-CN" altLang="en-US" sz="3200" b="1" smtClean="0">
                <a:solidFill>
                  <a:srgbClr val="005825"/>
                </a:solidFill>
                <a:latin typeface="微软雅黑" panose="020B0503020204020204" pitchFamily="34" charset="-122"/>
                <a:ea typeface="微软雅黑" panose="020B0503020204020204" pitchFamily="34" charset="-122"/>
              </a:rPr>
              <a:t>多</a:t>
            </a:r>
            <a:endParaRPr lang="en-US" altLang="zh-CN" sz="3200" b="1" smtClean="0">
              <a:solidFill>
                <a:srgbClr val="005825"/>
              </a:solidFill>
              <a:latin typeface="微软雅黑" panose="020B0503020204020204" pitchFamily="34" charset="-122"/>
              <a:ea typeface="微软雅黑" panose="020B0503020204020204" pitchFamily="34" charset="-122"/>
            </a:endParaRPr>
          </a:p>
          <a:p>
            <a:pPr>
              <a:lnSpc>
                <a:spcPct val="125000"/>
              </a:lnSpc>
            </a:pPr>
            <a:r>
              <a:rPr lang="zh-CN" altLang="en-US" sz="3200" b="1" smtClean="0">
                <a:solidFill>
                  <a:srgbClr val="005825"/>
                </a:solidFill>
                <a:latin typeface="微软雅黑" panose="020B0503020204020204" pitchFamily="34" charset="-122"/>
                <a:ea typeface="微软雅黑" panose="020B0503020204020204" pitchFamily="34" charset="-122"/>
              </a:rPr>
              <a:t>                </a:t>
            </a:r>
            <a:r>
              <a:rPr lang="en-US" altLang="zh-CN" sz="2400" b="1" smtClean="0">
                <a:solidFill>
                  <a:srgbClr val="005825"/>
                </a:solidFill>
                <a:latin typeface="微软雅黑" panose="020B0503020204020204" pitchFamily="34" charset="-122"/>
                <a:ea typeface="微软雅黑" panose="020B0503020204020204" pitchFamily="34" charset="-122"/>
              </a:rPr>
              <a:t> </a:t>
            </a:r>
            <a:r>
              <a:rPr lang="zh-CN" altLang="en-US" sz="3200" b="1" smtClean="0">
                <a:solidFill>
                  <a:srgbClr val="005825"/>
                </a:solidFill>
                <a:latin typeface="微软雅黑" panose="020B0503020204020204" pitchFamily="34" charset="-122"/>
                <a:ea typeface="微软雅黑" panose="020B0503020204020204" pitchFamily="34" charset="-122"/>
              </a:rPr>
              <a:t>模</a:t>
            </a:r>
            <a:r>
              <a:rPr lang="zh-CN" altLang="en-US" sz="3200" b="1">
                <a:solidFill>
                  <a:srgbClr val="005825"/>
                </a:solidFill>
                <a:latin typeface="微软雅黑" panose="020B0503020204020204" pitchFamily="34" charset="-122"/>
                <a:ea typeface="微软雅黑" panose="020B0503020204020204" pitchFamily="34" charset="-122"/>
              </a:rPr>
              <a:t>态医学影像合成研究</a:t>
            </a:r>
          </a:p>
          <a:p>
            <a:pPr>
              <a:lnSpc>
                <a:spcPct val="125000"/>
              </a:lnSpc>
            </a:pPr>
            <a:endParaRPr lang="zh-CN" altLang="en-US" sz="3200" b="1" dirty="0">
              <a:solidFill>
                <a:srgbClr val="005825"/>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385723" y="2420437"/>
            <a:ext cx="5198892" cy="707886"/>
          </a:xfrm>
          <a:prstGeom prst="rect">
            <a:avLst/>
          </a:prstGeom>
          <a:noFill/>
        </p:spPr>
        <p:txBody>
          <a:bodyPr wrap="square" rtlCol="0">
            <a:spAutoFit/>
          </a:bodyPr>
          <a:lstStyle/>
          <a:p>
            <a:pPr algn="ctr"/>
            <a:r>
              <a:rPr lang="en-US" altLang="zh-CN" sz="4000" smtClean="0">
                <a:solidFill>
                  <a:schemeClr val="tx1">
                    <a:lumMod val="85000"/>
                    <a:lumOff val="15000"/>
                  </a:schemeClr>
                </a:solidFill>
                <a:latin typeface="微软雅黑" panose="020B0503020204020204" pitchFamily="34" charset="-122"/>
                <a:ea typeface="微软雅黑" panose="020B0503020204020204" pitchFamily="34" charset="-122"/>
              </a:rPr>
              <a:t>2020</a:t>
            </a:r>
            <a:r>
              <a:rPr lang="zh-CN" altLang="en-US" sz="4000" smtClean="0">
                <a:solidFill>
                  <a:schemeClr val="tx1">
                    <a:lumMod val="85000"/>
                    <a:lumOff val="15000"/>
                  </a:schemeClr>
                </a:solidFill>
                <a:latin typeface="微软雅黑" panose="020B0503020204020204" pitchFamily="34" charset="-122"/>
                <a:ea typeface="微软雅黑" panose="020B0503020204020204" pitchFamily="34" charset="-122"/>
              </a:rPr>
              <a:t>届</a:t>
            </a:r>
            <a:r>
              <a:rPr lang="zh-CN" altLang="en-US" sz="4000" dirty="0" smtClean="0">
                <a:solidFill>
                  <a:schemeClr val="tx1">
                    <a:lumMod val="85000"/>
                    <a:lumOff val="15000"/>
                  </a:schemeClr>
                </a:solidFill>
                <a:latin typeface="微软雅黑" panose="020B0503020204020204" pitchFamily="34" charset="-122"/>
                <a:ea typeface="微软雅黑" panose="020B0503020204020204" pitchFamily="34" charset="-122"/>
              </a:rPr>
              <a:t>毕业论文答辩</a:t>
            </a:r>
            <a:endParaRPr lang="zh-CN" altLang="en-US"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648666" y="3260958"/>
            <a:ext cx="1239438" cy="3158"/>
          </a:xfrm>
          <a:prstGeom prst="line">
            <a:avLst/>
          </a:prstGeom>
          <a:ln w="57150">
            <a:solidFill>
              <a:srgbClr val="005825"/>
            </a:solidFill>
          </a:ln>
        </p:spPr>
        <p:style>
          <a:lnRef idx="2">
            <a:schemeClr val="accent6"/>
          </a:lnRef>
          <a:fillRef idx="0">
            <a:schemeClr val="accent6"/>
          </a:fillRef>
          <a:effectRef idx="1">
            <a:schemeClr val="accent6"/>
          </a:effectRef>
          <a:fontRef idx="minor">
            <a:schemeClr val="tx1"/>
          </a:fontRef>
        </p:style>
      </p:cxnSp>
      <p:grpSp>
        <p:nvGrpSpPr>
          <p:cNvPr id="10" name="组合 9"/>
          <p:cNvGrpSpPr/>
          <p:nvPr/>
        </p:nvGrpSpPr>
        <p:grpSpPr>
          <a:xfrm>
            <a:off x="3496803" y="5232553"/>
            <a:ext cx="2391985" cy="400110"/>
            <a:chOff x="705816" y="4866142"/>
            <a:chExt cx="1603107" cy="400110"/>
          </a:xfrm>
        </p:grpSpPr>
        <p:sp>
          <p:nvSpPr>
            <p:cNvPr id="76" name="圆角矩形 75"/>
            <p:cNvSpPr/>
            <p:nvPr/>
          </p:nvSpPr>
          <p:spPr>
            <a:xfrm>
              <a:off x="705816" y="4866142"/>
              <a:ext cx="1603106" cy="400110"/>
            </a:xfrm>
            <a:prstGeom prst="round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5825"/>
                </a:solidFill>
              </a:endParaRPr>
            </a:p>
          </p:txBody>
        </p:sp>
        <p:sp>
          <p:nvSpPr>
            <p:cNvPr id="77" name="文本框 76"/>
            <p:cNvSpPr txBox="1"/>
            <p:nvPr/>
          </p:nvSpPr>
          <p:spPr>
            <a:xfrm>
              <a:off x="737737" y="4866142"/>
              <a:ext cx="1571186" cy="400110"/>
            </a:xfrm>
            <a:prstGeom prst="rect">
              <a:avLst/>
            </a:prstGeom>
            <a:noFill/>
          </p:spPr>
          <p:txBody>
            <a:bodyPr wrap="square" rtlCol="0">
              <a:spAutoFit/>
            </a:bodyPr>
            <a:lstStyle/>
            <a:p>
              <a:pPr algn="ctr"/>
              <a:r>
                <a:rPr lang="zh-CN" altLang="en-US" sz="2000">
                  <a:solidFill>
                    <a:schemeClr val="bg1"/>
                  </a:solidFill>
                  <a:latin typeface="微软雅黑" panose="020B0503020204020204" pitchFamily="34" charset="-122"/>
                  <a:ea typeface="微软雅黑" panose="020B0503020204020204" pitchFamily="34" charset="-122"/>
                </a:rPr>
                <a:t>答辩人</a:t>
              </a:r>
              <a:r>
                <a:rPr lang="zh-CN" altLang="en-US" sz="2000" smtClean="0">
                  <a:solidFill>
                    <a:schemeClr val="bg1"/>
                  </a:solidFill>
                  <a:latin typeface="微软雅黑" panose="020B0503020204020204" pitchFamily="34" charset="-122"/>
                  <a:ea typeface="微软雅黑" panose="020B0503020204020204" pitchFamily="34" charset="-122"/>
                </a:rPr>
                <a:t>：瞿毅力</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1" name="圆角矩形 10"/>
          <p:cNvSpPr/>
          <p:nvPr/>
        </p:nvSpPr>
        <p:spPr>
          <a:xfrm rot="5400000">
            <a:off x="5918344" y="42109"/>
            <a:ext cx="4313643" cy="1930485"/>
          </a:xfrm>
          <a:prstGeom prst="roundRect">
            <a:avLst>
              <a:gd name="adj" fmla="val 50000"/>
            </a:avLst>
          </a:prstGeom>
          <a:solidFill>
            <a:srgbClr val="005825"/>
          </a:solidFill>
          <a:ln w="25400" cap="flat" cmpd="sng" algn="ctr">
            <a:solidFill>
              <a:srgbClr val="FFFFFF">
                <a:lumMod val="95000"/>
              </a:srgbClr>
            </a:solidFill>
            <a:prstDash val="solid"/>
          </a:ln>
          <a:effectLst>
            <a:outerShdw blurRad="254000" dist="127000" dir="2700000" algn="tl" rotWithShape="0">
              <a:prstClr val="black">
                <a:alpha val="40000"/>
              </a:prstClr>
            </a:outerShdw>
          </a:effectLst>
        </p:spPr>
        <p:txBody>
          <a:bodyPr rtlCol="0" anchor="ctr"/>
          <a:lstStyle/>
          <a:p>
            <a:pPr algn="ctr" defTabSz="685800">
              <a:defRPr/>
            </a:pPr>
            <a:endParaRPr lang="zh-CN" altLang="en-US" sz="1013" kern="0">
              <a:solidFill>
                <a:srgbClr val="005825"/>
              </a:solidFill>
              <a:latin typeface="Calibri"/>
              <a:ea typeface="宋体"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247" y="1165792"/>
            <a:ext cx="2091836" cy="186595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78" y="1463016"/>
            <a:ext cx="5527498" cy="746727"/>
          </a:xfrm>
          <a:prstGeom prst="rect">
            <a:avLst/>
          </a:prstGeom>
        </p:spPr>
      </p:pic>
      <p:grpSp>
        <p:nvGrpSpPr>
          <p:cNvPr id="12" name="组合 11"/>
          <p:cNvGrpSpPr/>
          <p:nvPr/>
        </p:nvGrpSpPr>
        <p:grpSpPr>
          <a:xfrm>
            <a:off x="3496803" y="5843357"/>
            <a:ext cx="2391984" cy="400110"/>
            <a:chOff x="705816" y="4866142"/>
            <a:chExt cx="1603106" cy="400110"/>
          </a:xfrm>
        </p:grpSpPr>
        <p:sp>
          <p:nvSpPr>
            <p:cNvPr id="13" name="圆角矩形 12"/>
            <p:cNvSpPr/>
            <p:nvPr/>
          </p:nvSpPr>
          <p:spPr>
            <a:xfrm>
              <a:off x="705816" y="4866142"/>
              <a:ext cx="1603106" cy="400110"/>
            </a:xfrm>
            <a:prstGeom prst="roundRect">
              <a:avLst/>
            </a:prstGeom>
            <a:solidFill>
              <a:srgbClr val="0058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5825"/>
                </a:solidFill>
              </a:endParaRPr>
            </a:p>
          </p:txBody>
        </p:sp>
        <p:sp>
          <p:nvSpPr>
            <p:cNvPr id="14" name="文本框 13"/>
            <p:cNvSpPr txBox="1"/>
            <p:nvPr/>
          </p:nvSpPr>
          <p:spPr>
            <a:xfrm>
              <a:off x="848247" y="4866142"/>
              <a:ext cx="1460675" cy="400110"/>
            </a:xfrm>
            <a:prstGeom prst="rect">
              <a:avLst/>
            </a:prstGeom>
            <a:noFill/>
          </p:spPr>
          <p:txBody>
            <a:bodyPr wrap="square" rtlCol="0">
              <a:spAutoFit/>
            </a:bodyPr>
            <a:lstStyle/>
            <a:p>
              <a:r>
                <a:rPr lang="en-US" altLang="zh-CN" sz="2000" smtClean="0">
                  <a:solidFill>
                    <a:schemeClr val="bg1"/>
                  </a:solidFill>
                  <a:latin typeface="微软雅黑" panose="020B0503020204020204" pitchFamily="34" charset="-122"/>
                  <a:ea typeface="微软雅黑" panose="020B0503020204020204" pitchFamily="34" charset="-122"/>
                </a:rPr>
                <a:t>2020</a:t>
              </a:r>
              <a:r>
                <a:rPr lang="zh-CN" altLang="en-US" sz="2000" smtClean="0">
                  <a:solidFill>
                    <a:schemeClr val="bg1"/>
                  </a:solidFill>
                  <a:latin typeface="微软雅黑" panose="020B0503020204020204" pitchFamily="34" charset="-122"/>
                  <a:ea typeface="微软雅黑" panose="020B0503020204020204" pitchFamily="34" charset="-122"/>
                </a:rPr>
                <a:t>年</a:t>
              </a:r>
              <a:r>
                <a:rPr lang="en-US" altLang="zh-CN" sz="2000" smtClean="0">
                  <a:solidFill>
                    <a:schemeClr val="bg1"/>
                  </a:solidFill>
                  <a:latin typeface="微软雅黑" panose="020B0503020204020204" pitchFamily="34" charset="-122"/>
                  <a:ea typeface="微软雅黑" panose="020B0503020204020204" pitchFamily="34" charset="-122"/>
                </a:rPr>
                <a:t>5</a:t>
              </a:r>
              <a:r>
                <a:rPr lang="zh-CN" altLang="en-US" sz="2000" smtClean="0">
                  <a:solidFill>
                    <a:schemeClr val="bg1"/>
                  </a:solidFill>
                  <a:latin typeface="微软雅黑" panose="020B0503020204020204" pitchFamily="34" charset="-122"/>
                  <a:ea typeface="微软雅黑" panose="020B0503020204020204" pitchFamily="34" charset="-122"/>
                </a:rPr>
                <a:t>月</a:t>
              </a:r>
              <a:r>
                <a:rPr lang="en-US" altLang="zh-CN" sz="2000" smtClean="0">
                  <a:solidFill>
                    <a:schemeClr val="bg1"/>
                  </a:solidFill>
                  <a:latin typeface="微软雅黑" panose="020B0503020204020204" pitchFamily="34" charset="-122"/>
                  <a:ea typeface="微软雅黑" panose="020B0503020204020204" pitchFamily="34" charset="-122"/>
                </a:rPr>
                <a:t>28</a:t>
              </a:r>
              <a:r>
                <a:rPr lang="zh-CN" altLang="en-US" sz="2000" smtClean="0">
                  <a:solidFill>
                    <a:schemeClr val="bg1"/>
                  </a:solidFill>
                  <a:latin typeface="微软雅黑" panose="020B0503020204020204" pitchFamily="34" charset="-122"/>
                  <a:ea typeface="微软雅黑" panose="020B0503020204020204" pitchFamily="34" charset="-122"/>
                </a:rPr>
                <a:t>日</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灯片编号占位符 3"/>
          <p:cNvSpPr>
            <a:spLocks noGrp="1"/>
          </p:cNvSpPr>
          <p:nvPr>
            <p:ph type="sldNum" sz="quarter" idx="12"/>
          </p:nvPr>
        </p:nvSpPr>
        <p:spPr>
          <a:xfrm>
            <a:off x="6457950" y="6356351"/>
            <a:ext cx="2057400" cy="365125"/>
          </a:xfrm>
        </p:spPr>
        <p:txBody>
          <a:bodyPr/>
          <a:lstStyle/>
          <a:p>
            <a:fld id="{DFDB8489-2214-4D5C-B6A9-914BA8053C58}" type="slidenum">
              <a:rPr lang="zh-CN" altLang="en-US" smtClean="0"/>
              <a:t>1</a:t>
            </a:fld>
            <a:endParaRPr lang="zh-CN" altLang="en-US"/>
          </a:p>
        </p:txBody>
      </p:sp>
    </p:spTree>
    <p:extLst>
      <p:ext uri="{BB962C8B-B14F-4D97-AF65-F5344CB8AC3E}">
        <p14:creationId xmlns:p14="http://schemas.microsoft.com/office/powerpoint/2010/main" val="3527029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5910592"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2.</a:t>
            </a:r>
            <a:r>
              <a:rPr lang="zh-CN" altLang="en-US" sz="2400" b="1" smtClean="0">
                <a:solidFill>
                  <a:srgbClr val="005825"/>
                </a:solidFill>
                <a:latin typeface="黑体" panose="02010609060101010101" pitchFamily="49" charset="-122"/>
                <a:ea typeface="黑体" panose="02010609060101010101" pitchFamily="49" charset="-122"/>
              </a:rPr>
              <a:t>医</a:t>
            </a:r>
            <a:r>
              <a:rPr lang="zh-CN" altLang="en-US" sz="2400" b="1">
                <a:solidFill>
                  <a:srgbClr val="005825"/>
                </a:solidFill>
                <a:latin typeface="黑体" panose="02010609060101010101" pitchFamily="49" charset="-122"/>
                <a:ea typeface="黑体" panose="02010609060101010101" pitchFamily="49" charset="-122"/>
              </a:rPr>
              <a:t>学影像结构特征图的提取和生成方法</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2.3 </a:t>
            </a:r>
            <a:r>
              <a:rPr lang="zh-CN" altLang="en-US" sz="2200" b="1"/>
              <a:t>结构特征图融合随机噪</a:t>
            </a:r>
            <a:r>
              <a:rPr lang="zh-CN" altLang="en-US" sz="2200" b="1" smtClean="0"/>
              <a:t>声</a:t>
            </a:r>
            <a:endParaRPr lang="zh-CN" altLang="en-US" sz="2200" b="1"/>
          </a:p>
        </p:txBody>
      </p:sp>
      <p:pic>
        <p:nvPicPr>
          <p:cNvPr id="6" name="图片 5"/>
          <p:cNvPicPr>
            <a:picLocks noChangeAspect="1"/>
          </p:cNvPicPr>
          <p:nvPr/>
        </p:nvPicPr>
        <p:blipFill>
          <a:blip r:embed="rId3"/>
          <a:stretch>
            <a:fillRect/>
          </a:stretch>
        </p:blipFill>
        <p:spPr>
          <a:xfrm>
            <a:off x="110653" y="1135503"/>
            <a:ext cx="5963324" cy="5585973"/>
          </a:xfrm>
          <a:prstGeom prst="rect">
            <a:avLst/>
          </a:prstGeom>
        </p:spPr>
      </p:pic>
      <p:sp>
        <p:nvSpPr>
          <p:cNvPr id="3" name="灯片编号占位符 2"/>
          <p:cNvSpPr>
            <a:spLocks noGrp="1"/>
          </p:cNvSpPr>
          <p:nvPr>
            <p:ph type="sldNum" sz="quarter" idx="12"/>
          </p:nvPr>
        </p:nvSpPr>
        <p:spPr>
          <a:xfrm>
            <a:off x="6457950" y="6356351"/>
            <a:ext cx="2057400" cy="365125"/>
          </a:xfrm>
        </p:spPr>
        <p:txBody>
          <a:bodyPr/>
          <a:lstStyle/>
          <a:p>
            <a:fld id="{DFDB8489-2214-4D5C-B6A9-914BA8053C58}" type="slidenum">
              <a:rPr lang="zh-CN" altLang="en-US" smtClean="0"/>
              <a:t>10</a:t>
            </a:fld>
            <a:endParaRPr lang="zh-CN" altLang="en-US"/>
          </a:p>
        </p:txBody>
      </p:sp>
      <p:sp>
        <p:nvSpPr>
          <p:cNvPr id="7" name="圆角矩形 6"/>
          <p:cNvSpPr/>
          <p:nvPr/>
        </p:nvSpPr>
        <p:spPr>
          <a:xfrm>
            <a:off x="6179127" y="1115231"/>
            <a:ext cx="2724843" cy="4041934"/>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结构特征</a:t>
            </a:r>
            <a:r>
              <a:rPr lang="zh-CN" altLang="en-US" sz="2000" smtClean="0">
                <a:solidFill>
                  <a:srgbClr val="005825"/>
                </a:solidFill>
                <a:latin typeface="黑体" panose="02010609060101010101" pitchFamily="49" charset="-122"/>
                <a:ea typeface="黑体" panose="02010609060101010101" pitchFamily="49" charset="-122"/>
              </a:rPr>
              <a:t>图为稀</a:t>
            </a:r>
            <a:r>
              <a:rPr lang="zh-CN" altLang="en-US" sz="2000">
                <a:solidFill>
                  <a:srgbClr val="005825"/>
                </a:solidFill>
                <a:latin typeface="黑体" panose="02010609060101010101" pitchFamily="49" charset="-122"/>
                <a:ea typeface="黑体" panose="02010609060101010101" pitchFamily="49" charset="-122"/>
              </a:rPr>
              <a:t>疏二值</a:t>
            </a:r>
            <a:r>
              <a:rPr lang="zh-CN" altLang="en-US" sz="2000" smtClean="0">
                <a:solidFill>
                  <a:srgbClr val="005825"/>
                </a:solidFill>
                <a:latin typeface="黑体" panose="02010609060101010101" pitchFamily="49" charset="-122"/>
                <a:ea typeface="黑体" panose="02010609060101010101" pitchFamily="49" charset="-122"/>
              </a:rPr>
              <a:t>图</a:t>
            </a:r>
            <a:endParaRPr lang="en-US" altLang="zh-CN" sz="2000">
              <a:solidFill>
                <a:srgbClr val="005825"/>
              </a:solidFill>
              <a:latin typeface="黑体" panose="02010609060101010101" pitchFamily="49" charset="-122"/>
              <a:ea typeface="黑体" panose="02010609060101010101" pitchFamily="49" charset="-122"/>
            </a:endParaRPr>
          </a:p>
          <a:p>
            <a:pPr>
              <a:lnSpc>
                <a:spcPct val="150000"/>
              </a:lnSpc>
            </a:pP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向掩膜遮掩区域内填</a:t>
            </a:r>
            <a:r>
              <a:rPr lang="zh-CN" altLang="en-US" sz="2000">
                <a:solidFill>
                  <a:srgbClr val="005825"/>
                </a:solidFill>
                <a:latin typeface="黑体" panose="02010609060101010101" pitchFamily="49" charset="-122"/>
                <a:ea typeface="黑体" panose="02010609060101010101" pitchFamily="49" charset="-122"/>
              </a:rPr>
              <a:t>充随机噪</a:t>
            </a:r>
            <a:r>
              <a:rPr lang="zh-CN" altLang="en-US" sz="2000" smtClean="0">
                <a:solidFill>
                  <a:srgbClr val="005825"/>
                </a:solidFill>
                <a:latin typeface="黑体" panose="02010609060101010101" pitchFamily="49" charset="-122"/>
                <a:ea typeface="黑体" panose="02010609060101010101" pitchFamily="49" charset="-122"/>
              </a:rPr>
              <a:t>声</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可提</a:t>
            </a:r>
            <a:r>
              <a:rPr lang="zh-CN" altLang="en-US" sz="2000">
                <a:solidFill>
                  <a:srgbClr val="005825"/>
                </a:solidFill>
                <a:latin typeface="黑体" panose="02010609060101010101" pitchFamily="49" charset="-122"/>
                <a:ea typeface="黑体" panose="02010609060101010101" pitchFamily="49" charset="-122"/>
              </a:rPr>
              <a:t>高输入的多样性和信息量</a:t>
            </a:r>
          </a:p>
        </p:txBody>
      </p:sp>
      <p:sp>
        <p:nvSpPr>
          <p:cNvPr id="9" name="矩形 8"/>
          <p:cNvSpPr/>
          <p:nvPr/>
        </p:nvSpPr>
        <p:spPr>
          <a:xfrm>
            <a:off x="6101528" y="5418131"/>
            <a:ext cx="2545168" cy="1015663"/>
          </a:xfrm>
          <a:prstGeom prst="rect">
            <a:avLst/>
          </a:prstGeom>
        </p:spPr>
        <p:txBody>
          <a:bodyPr wrap="square">
            <a:spAutoFit/>
          </a:bodyPr>
          <a:lstStyle/>
          <a:p>
            <a:pPr marL="342900" indent="-342900">
              <a:buFont typeface="Wingdings" panose="05000000000000000000" pitchFamily="2" charset="2"/>
              <a:buChar char="n"/>
            </a:pPr>
            <a:r>
              <a:rPr lang="zh-CN" altLang="en-US" sz="2000" b="1" smtClean="0">
                <a:latin typeface="黑体" panose="02010609060101010101" pitchFamily="49" charset="-122"/>
                <a:ea typeface="黑体" panose="02010609060101010101" pitchFamily="49" charset="-122"/>
              </a:rPr>
              <a:t>结</a:t>
            </a:r>
            <a:r>
              <a:rPr lang="zh-CN" altLang="en-US" sz="2000" b="1">
                <a:latin typeface="黑体" panose="02010609060101010101" pitchFamily="49" charset="-122"/>
                <a:ea typeface="黑体" panose="02010609060101010101" pitchFamily="49" charset="-122"/>
              </a:rPr>
              <a:t>构特征</a:t>
            </a:r>
            <a:r>
              <a:rPr lang="zh-CN" altLang="en-US" sz="2000" b="1" smtClean="0">
                <a:latin typeface="黑体" panose="02010609060101010101" pitchFamily="49" charset="-122"/>
                <a:ea typeface="黑体" panose="02010609060101010101" pitchFamily="49" charset="-122"/>
              </a:rPr>
              <a:t>图通过掩膜与</a:t>
            </a:r>
            <a:r>
              <a:rPr lang="zh-CN" altLang="en-US" sz="2000" b="1">
                <a:latin typeface="黑体" panose="02010609060101010101" pitchFamily="49" charset="-122"/>
                <a:ea typeface="黑体" panose="02010609060101010101" pitchFamily="49" charset="-122"/>
              </a:rPr>
              <a:t>噪声的融合示例</a:t>
            </a:r>
          </a:p>
        </p:txBody>
      </p:sp>
    </p:spTree>
    <p:extLst>
      <p:ext uri="{BB962C8B-B14F-4D97-AF65-F5344CB8AC3E}">
        <p14:creationId xmlns:p14="http://schemas.microsoft.com/office/powerpoint/2010/main" val="1689434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7"/>
          <p:cNvSpPr>
            <a:spLocks noEditPoints="1"/>
          </p:cNvSpPr>
          <p:nvPr/>
        </p:nvSpPr>
        <p:spPr bwMode="auto">
          <a:xfrm>
            <a:off x="2555588" y="3205537"/>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 name="文本框 23"/>
          <p:cNvSpPr txBox="1"/>
          <p:nvPr/>
        </p:nvSpPr>
        <p:spPr>
          <a:xfrm>
            <a:off x="2676230" y="3197165"/>
            <a:ext cx="444352" cy="707886"/>
          </a:xfrm>
          <a:prstGeom prst="rect">
            <a:avLst/>
          </a:prstGeom>
          <a:noFill/>
          <a:ln>
            <a:noFill/>
          </a:ln>
        </p:spPr>
        <p:txBody>
          <a:bodyPr wrap="none" rtlCol="0">
            <a:spAutoFit/>
          </a:bodyPr>
          <a:lstStyle/>
          <a:p>
            <a:r>
              <a:rPr lang="en-US" altLang="zh-CN" sz="4000" dirty="0" smtClean="0">
                <a:solidFill>
                  <a:srgbClr val="005825"/>
                </a:solidFill>
              </a:rPr>
              <a:t>2</a:t>
            </a:r>
            <a:endParaRPr lang="zh-CN" altLang="en-US" sz="4000" dirty="0">
              <a:solidFill>
                <a:srgbClr val="005825"/>
              </a:solidFill>
            </a:endParaRPr>
          </a:p>
        </p:txBody>
      </p:sp>
      <p:sp>
        <p:nvSpPr>
          <p:cNvPr id="51" name="Freeform 7"/>
          <p:cNvSpPr>
            <a:spLocks noEditPoints="1"/>
          </p:cNvSpPr>
          <p:nvPr/>
        </p:nvSpPr>
        <p:spPr bwMode="auto">
          <a:xfrm>
            <a:off x="2593246" y="4764093"/>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 name="Freeform 7"/>
          <p:cNvSpPr>
            <a:spLocks noEditPoints="1"/>
          </p:cNvSpPr>
          <p:nvPr/>
        </p:nvSpPr>
        <p:spPr bwMode="auto">
          <a:xfrm>
            <a:off x="2555588" y="2436162"/>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6" name="圆角矩形 85"/>
          <p:cNvSpPr/>
          <p:nvPr/>
        </p:nvSpPr>
        <p:spPr>
          <a:xfrm rot="5400000">
            <a:off x="-1246762" y="108224"/>
            <a:ext cx="5004886" cy="2423378"/>
          </a:xfrm>
          <a:prstGeom prst="roundRect">
            <a:avLst>
              <a:gd name="adj" fmla="val 50000"/>
            </a:avLst>
          </a:prstGeom>
          <a:solidFill>
            <a:srgbClr val="005825"/>
          </a:solidFill>
          <a:ln w="25400" cap="flat" cmpd="sng" algn="ctr">
            <a:solidFill>
              <a:srgbClr val="FFFFFF">
                <a:lumMod val="95000"/>
              </a:srgbClr>
            </a:solidFill>
            <a:prstDash val="solid"/>
          </a:ln>
          <a:effectLst>
            <a:outerShdw blurRad="254000" dist="127000" dir="2700000" algn="tl" rotWithShape="0">
              <a:prstClr val="black">
                <a:alpha val="40000"/>
              </a:prstClr>
            </a:outerShdw>
          </a:effectLst>
        </p:spPr>
        <p:txBody>
          <a:bodyPr rtlCol="0" anchor="ctr"/>
          <a:lstStyle/>
          <a:p>
            <a:pPr algn="ctr" defTabSz="685800">
              <a:defRPr/>
            </a:pPr>
            <a:endParaRPr lang="zh-CN" altLang="en-US" sz="1013" kern="0">
              <a:solidFill>
                <a:srgbClr val="005825"/>
              </a:solidFill>
              <a:latin typeface="Calibri"/>
              <a:ea typeface="宋体" panose="02010600030101010101" pitchFamily="2" charset="-122"/>
            </a:endParaRPr>
          </a:p>
        </p:txBody>
      </p:sp>
      <p:sp>
        <p:nvSpPr>
          <p:cNvPr id="87" name="文本框 86"/>
          <p:cNvSpPr txBox="1"/>
          <p:nvPr/>
        </p:nvSpPr>
        <p:spPr>
          <a:xfrm>
            <a:off x="336572" y="1720300"/>
            <a:ext cx="1886716" cy="969496"/>
          </a:xfrm>
          <a:prstGeom prst="rect">
            <a:avLst/>
          </a:prstGeom>
          <a:noFill/>
        </p:spPr>
        <p:txBody>
          <a:bodyPr vert="horz" wrap="square" rtlCol="0">
            <a:spAutoFit/>
          </a:bodyPr>
          <a:lstStyle/>
          <a:p>
            <a:pPr algn="dist"/>
            <a:r>
              <a:rPr lang="zh-CN" altLang="en-US" sz="5700" b="1" dirty="0">
                <a:solidFill>
                  <a:schemeClr val="bg1"/>
                </a:solidFill>
                <a:latin typeface="微软雅黑" panose="020B0503020204020204" pitchFamily="34" charset="-122"/>
                <a:ea typeface="微软雅黑" panose="020B0503020204020204" pitchFamily="34" charset="-122"/>
              </a:rPr>
              <a:t>目录</a:t>
            </a:r>
          </a:p>
        </p:txBody>
      </p:sp>
      <p:sp>
        <p:nvSpPr>
          <p:cNvPr id="5" name="圆角矩形 4"/>
          <p:cNvSpPr/>
          <p:nvPr/>
        </p:nvSpPr>
        <p:spPr>
          <a:xfrm>
            <a:off x="3130312" y="2452351"/>
            <a:ext cx="5878934"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6" name="圆角矩形 5"/>
          <p:cNvSpPr/>
          <p:nvPr/>
        </p:nvSpPr>
        <p:spPr>
          <a:xfrm>
            <a:off x="3128436" y="3234907"/>
            <a:ext cx="58808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8" name="文本框 7"/>
          <p:cNvSpPr txBox="1"/>
          <p:nvPr/>
        </p:nvSpPr>
        <p:spPr>
          <a:xfrm>
            <a:off x="2687756" y="2416303"/>
            <a:ext cx="444352" cy="707886"/>
          </a:xfrm>
          <a:prstGeom prst="rect">
            <a:avLst/>
          </a:prstGeom>
          <a:noFill/>
          <a:ln>
            <a:noFill/>
          </a:ln>
        </p:spPr>
        <p:txBody>
          <a:bodyPr wrap="none" rtlCol="0">
            <a:spAutoFit/>
          </a:bodyPr>
          <a:lstStyle/>
          <a:p>
            <a:r>
              <a:rPr lang="en-US" altLang="zh-CN" sz="4000" dirty="0" smtClean="0">
                <a:solidFill>
                  <a:srgbClr val="005825"/>
                </a:solidFill>
              </a:rPr>
              <a:t>1</a:t>
            </a:r>
            <a:endParaRPr lang="zh-CN" altLang="en-US" sz="4000" dirty="0">
              <a:solidFill>
                <a:srgbClr val="005825"/>
              </a:solidFill>
            </a:endParaRPr>
          </a:p>
        </p:txBody>
      </p:sp>
      <p:sp>
        <p:nvSpPr>
          <p:cNvPr id="4" name="矩形 3"/>
          <p:cNvSpPr/>
          <p:nvPr/>
        </p:nvSpPr>
        <p:spPr>
          <a:xfrm>
            <a:off x="3060700" y="3313371"/>
            <a:ext cx="4980851" cy="430887"/>
          </a:xfrm>
          <a:prstGeom prst="rect">
            <a:avLst/>
          </a:prstGeom>
        </p:spPr>
        <p:txBody>
          <a:bodyPr wrap="none">
            <a:spAutoFit/>
          </a:bodyPr>
          <a:lstStyle/>
          <a:p>
            <a:r>
              <a:rPr lang="zh-CN" altLang="en-US" sz="2200">
                <a:solidFill>
                  <a:schemeClr val="bg1"/>
                </a:solidFill>
                <a:latin typeface="微软雅黑" panose="020B0503020204020204" pitchFamily="34" charset="-122"/>
                <a:ea typeface="微软雅黑" panose="020B0503020204020204" pitchFamily="34" charset="-122"/>
              </a:rPr>
              <a:t>医学影像结构特征图的提</a:t>
            </a:r>
            <a:r>
              <a:rPr lang="zh-CN" altLang="en-US" sz="2200" smtClean="0">
                <a:solidFill>
                  <a:schemeClr val="bg1"/>
                </a:solidFill>
                <a:latin typeface="微软雅黑" panose="020B0503020204020204" pitchFamily="34" charset="-122"/>
                <a:ea typeface="微软雅黑" panose="020B0503020204020204" pitchFamily="34" charset="-122"/>
              </a:rPr>
              <a:t>取和</a:t>
            </a:r>
            <a:r>
              <a:rPr lang="zh-CN" altLang="en-US" sz="2200">
                <a:solidFill>
                  <a:schemeClr val="bg1"/>
                </a:solidFill>
                <a:latin typeface="微软雅黑" panose="020B0503020204020204" pitchFamily="34" charset="-122"/>
                <a:ea typeface="微软雅黑" panose="020B0503020204020204" pitchFamily="34" charset="-122"/>
              </a:rPr>
              <a:t>生成方法</a:t>
            </a:r>
          </a:p>
        </p:txBody>
      </p:sp>
      <p:sp>
        <p:nvSpPr>
          <p:cNvPr id="9" name="矩形 8"/>
          <p:cNvSpPr/>
          <p:nvPr/>
        </p:nvSpPr>
        <p:spPr>
          <a:xfrm>
            <a:off x="3060700" y="2412454"/>
            <a:ext cx="2723823" cy="540341"/>
          </a:xfrm>
          <a:prstGeom prst="rect">
            <a:avLst/>
          </a:prstGeom>
        </p:spPr>
        <p:txBody>
          <a:bodyPr wrap="none">
            <a:spAutoFit/>
          </a:bodyPr>
          <a:lstStyle/>
          <a:p>
            <a:pPr>
              <a:lnSpc>
                <a:spcPct val="150000"/>
              </a:lnSpc>
            </a:pPr>
            <a:r>
              <a:rPr lang="zh-CN" altLang="en-US" sz="2200" smtClean="0">
                <a:solidFill>
                  <a:schemeClr val="bg1"/>
                </a:solidFill>
                <a:latin typeface="微软雅黑" panose="020B0503020204020204" pitchFamily="34" charset="-122"/>
                <a:ea typeface="微软雅黑" panose="020B0503020204020204" pitchFamily="34" charset="-122"/>
              </a:rPr>
              <a:t>选题背</a:t>
            </a:r>
            <a:r>
              <a:rPr lang="zh-CN" altLang="en-US" sz="2200">
                <a:solidFill>
                  <a:schemeClr val="bg1"/>
                </a:solidFill>
                <a:latin typeface="微软雅黑" panose="020B0503020204020204" pitchFamily="34" charset="-122"/>
                <a:ea typeface="微软雅黑" panose="020B0503020204020204" pitchFamily="34" charset="-122"/>
              </a:rPr>
              <a:t>景</a:t>
            </a:r>
            <a:r>
              <a:rPr lang="zh-CN" altLang="en-US" sz="2200" smtClean="0">
                <a:solidFill>
                  <a:schemeClr val="bg1"/>
                </a:solidFill>
                <a:latin typeface="微软雅黑" panose="020B0503020204020204" pitchFamily="34" charset="-122"/>
                <a:ea typeface="微软雅黑" panose="020B0503020204020204" pitchFamily="34" charset="-122"/>
              </a:rPr>
              <a:t>及研究现状</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44" name="Freeform 7"/>
          <p:cNvSpPr>
            <a:spLocks noEditPoints="1"/>
          </p:cNvSpPr>
          <p:nvPr/>
        </p:nvSpPr>
        <p:spPr bwMode="auto">
          <a:xfrm>
            <a:off x="2585511" y="3975145"/>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 name="圆角矩形 44"/>
          <p:cNvSpPr/>
          <p:nvPr/>
        </p:nvSpPr>
        <p:spPr>
          <a:xfrm>
            <a:off x="3160236" y="4004034"/>
            <a:ext cx="5849010"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46" name="圆角矩形 45"/>
          <p:cNvSpPr/>
          <p:nvPr/>
        </p:nvSpPr>
        <p:spPr>
          <a:xfrm>
            <a:off x="3179236" y="4793463"/>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47" name="文本框 46"/>
          <p:cNvSpPr txBox="1"/>
          <p:nvPr/>
        </p:nvSpPr>
        <p:spPr>
          <a:xfrm>
            <a:off x="2713888" y="4755721"/>
            <a:ext cx="444352" cy="707886"/>
          </a:xfrm>
          <a:prstGeom prst="rect">
            <a:avLst/>
          </a:prstGeom>
          <a:noFill/>
          <a:ln>
            <a:noFill/>
          </a:ln>
        </p:spPr>
        <p:txBody>
          <a:bodyPr wrap="none" rtlCol="0">
            <a:spAutoFit/>
          </a:bodyPr>
          <a:lstStyle/>
          <a:p>
            <a:r>
              <a:rPr lang="en-US" altLang="zh-CN" sz="4000" dirty="0">
                <a:solidFill>
                  <a:srgbClr val="005825"/>
                </a:solidFill>
              </a:rPr>
              <a:t>4</a:t>
            </a:r>
            <a:endParaRPr lang="zh-CN" altLang="en-US" sz="4000" dirty="0">
              <a:solidFill>
                <a:srgbClr val="005825"/>
              </a:solidFill>
            </a:endParaRPr>
          </a:p>
        </p:txBody>
      </p:sp>
      <p:sp>
        <p:nvSpPr>
          <p:cNvPr id="48" name="文本框 47"/>
          <p:cNvSpPr txBox="1"/>
          <p:nvPr/>
        </p:nvSpPr>
        <p:spPr>
          <a:xfrm>
            <a:off x="2717679" y="3955286"/>
            <a:ext cx="444352" cy="707886"/>
          </a:xfrm>
          <a:prstGeom prst="rect">
            <a:avLst/>
          </a:prstGeom>
          <a:noFill/>
          <a:ln>
            <a:noFill/>
          </a:ln>
        </p:spPr>
        <p:txBody>
          <a:bodyPr wrap="none" rtlCol="0">
            <a:spAutoFit/>
          </a:bodyPr>
          <a:lstStyle/>
          <a:p>
            <a:r>
              <a:rPr lang="en-US" altLang="zh-CN" sz="4000" dirty="0">
                <a:solidFill>
                  <a:srgbClr val="005825"/>
                </a:solidFill>
              </a:rPr>
              <a:t>3</a:t>
            </a:r>
            <a:endParaRPr lang="zh-CN" altLang="en-US" sz="4000" dirty="0">
              <a:solidFill>
                <a:srgbClr val="005825"/>
              </a:solidFill>
            </a:endParaRPr>
          </a:p>
        </p:txBody>
      </p:sp>
      <p:sp>
        <p:nvSpPr>
          <p:cNvPr id="49" name="矩形 48"/>
          <p:cNvSpPr/>
          <p:nvPr/>
        </p:nvSpPr>
        <p:spPr>
          <a:xfrm>
            <a:off x="3060700" y="4747803"/>
            <a:ext cx="3352200" cy="546112"/>
          </a:xfrm>
          <a:prstGeom prst="rect">
            <a:avLst/>
          </a:prstGeom>
        </p:spPr>
        <p:txBody>
          <a:bodyPr wrap="none">
            <a:spAutoFit/>
          </a:bodyPr>
          <a:lstStyle/>
          <a:p>
            <a:pPr>
              <a:lnSpc>
                <a:spcPct val="150000"/>
              </a:lnSpc>
            </a:pPr>
            <a:r>
              <a:rPr lang="zh-CN" altLang="en-US" sz="2200">
                <a:solidFill>
                  <a:schemeClr val="bg1"/>
                </a:solidFill>
                <a:ea typeface="微软雅黑" panose="020B0503020204020204" pitchFamily="34" charset="-122"/>
              </a:rPr>
              <a:t>合成医学影像的性能评估 </a:t>
            </a:r>
          </a:p>
        </p:txBody>
      </p:sp>
      <p:sp>
        <p:nvSpPr>
          <p:cNvPr id="50" name="矩形 49"/>
          <p:cNvSpPr/>
          <p:nvPr/>
        </p:nvSpPr>
        <p:spPr>
          <a:xfrm>
            <a:off x="3060700" y="3952543"/>
            <a:ext cx="5502168" cy="540341"/>
          </a:xfrm>
          <a:prstGeom prst="rect">
            <a:avLst/>
          </a:prstGeom>
        </p:spPr>
        <p:txBody>
          <a:bodyPr wrap="square">
            <a:spAutoFit/>
          </a:bodyPr>
          <a:lstStyle/>
          <a:p>
            <a:pPr>
              <a:lnSpc>
                <a:spcPct val="150000"/>
              </a:lnSpc>
            </a:pPr>
            <a:r>
              <a:rPr lang="zh-CN" altLang="en-US" sz="2200" b="1">
                <a:solidFill>
                  <a:srgbClr val="FFC000"/>
                </a:solidFill>
                <a:latin typeface="微软雅黑" panose="020B0503020204020204" pitchFamily="34" charset="-122"/>
                <a:ea typeface="微软雅黑" panose="020B0503020204020204" pitchFamily="34" charset="-122"/>
              </a:rPr>
              <a:t>基于结构特征图的多模态医学影像合成方法</a:t>
            </a:r>
          </a:p>
        </p:txBody>
      </p:sp>
      <p:sp>
        <p:nvSpPr>
          <p:cNvPr id="55" name="Freeform 7"/>
          <p:cNvSpPr>
            <a:spLocks noEditPoints="1"/>
          </p:cNvSpPr>
          <p:nvPr/>
        </p:nvSpPr>
        <p:spPr bwMode="auto">
          <a:xfrm>
            <a:off x="2601889" y="5565110"/>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 name="圆角矩形 55"/>
          <p:cNvSpPr/>
          <p:nvPr/>
        </p:nvSpPr>
        <p:spPr>
          <a:xfrm>
            <a:off x="3179236" y="5575430"/>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57" name="文本框 56"/>
          <p:cNvSpPr txBox="1"/>
          <p:nvPr/>
        </p:nvSpPr>
        <p:spPr>
          <a:xfrm>
            <a:off x="2722531" y="5556738"/>
            <a:ext cx="444352" cy="707886"/>
          </a:xfrm>
          <a:prstGeom prst="rect">
            <a:avLst/>
          </a:prstGeom>
          <a:noFill/>
          <a:ln>
            <a:noFill/>
          </a:ln>
        </p:spPr>
        <p:txBody>
          <a:bodyPr wrap="none" rtlCol="0">
            <a:spAutoFit/>
          </a:bodyPr>
          <a:lstStyle/>
          <a:p>
            <a:r>
              <a:rPr lang="en-US" altLang="zh-CN" sz="4000" dirty="0" smtClean="0">
                <a:solidFill>
                  <a:srgbClr val="005825"/>
                </a:solidFill>
              </a:rPr>
              <a:t>5</a:t>
            </a:r>
            <a:endParaRPr lang="zh-CN" altLang="en-US" sz="4000" dirty="0">
              <a:solidFill>
                <a:srgbClr val="005825"/>
              </a:solidFill>
            </a:endParaRPr>
          </a:p>
        </p:txBody>
      </p:sp>
      <p:sp>
        <p:nvSpPr>
          <p:cNvPr id="58" name="矩形 57"/>
          <p:cNvSpPr/>
          <p:nvPr/>
        </p:nvSpPr>
        <p:spPr>
          <a:xfrm>
            <a:off x="3060700" y="5549717"/>
            <a:ext cx="2159566" cy="540341"/>
          </a:xfrm>
          <a:prstGeom prst="rect">
            <a:avLst/>
          </a:prstGeom>
        </p:spPr>
        <p:txBody>
          <a:bodyPr wrap="none">
            <a:spAutoFit/>
          </a:bodyPr>
          <a:lstStyle/>
          <a:p>
            <a:pPr>
              <a:lnSpc>
                <a:spcPct val="150000"/>
              </a:lnSpc>
            </a:pPr>
            <a:r>
              <a:rPr lang="zh-CN" altLang="en-US" sz="2200" dirty="0" smtClean="0">
                <a:solidFill>
                  <a:schemeClr val="bg1"/>
                </a:solidFill>
                <a:latin typeface="微软雅黑" panose="020B0503020204020204" pitchFamily="34" charset="-122"/>
                <a:ea typeface="微软雅黑" panose="020B0503020204020204" pitchFamily="34" charset="-122"/>
              </a:rPr>
              <a:t>总结与研究展望</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11</a:t>
            </a:fld>
            <a:endParaRPr lang="zh-CN" altLang="en-US"/>
          </a:p>
        </p:txBody>
      </p:sp>
      <p:sp>
        <p:nvSpPr>
          <p:cNvPr id="34" name="矩形 33"/>
          <p:cNvSpPr/>
          <p:nvPr/>
        </p:nvSpPr>
        <p:spPr>
          <a:xfrm>
            <a:off x="8272371" y="2750841"/>
            <a:ext cx="603050" cy="415498"/>
          </a:xfrm>
          <a:prstGeom prst="rect">
            <a:avLst/>
          </a:prstGeom>
        </p:spPr>
        <p:txBody>
          <a:bodyPr wrap="non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P3-6</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8272371" y="3550171"/>
            <a:ext cx="995372" cy="415498"/>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P8-10</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8272371" y="4298574"/>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P12-15</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8272371" y="5098197"/>
            <a:ext cx="1309772"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P17-24</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8272371" y="5885939"/>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P26</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3753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6529352"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3.</a:t>
            </a:r>
            <a:r>
              <a:rPr lang="zh-CN" altLang="en-US" sz="2400" b="1" smtClean="0">
                <a:solidFill>
                  <a:srgbClr val="005825"/>
                </a:solidFill>
                <a:latin typeface="黑体" panose="02010609060101010101" pitchFamily="49" charset="-122"/>
                <a:ea typeface="黑体" panose="02010609060101010101" pitchFamily="49" charset="-122"/>
              </a:rPr>
              <a:t>基</a:t>
            </a:r>
            <a:r>
              <a:rPr lang="zh-CN" altLang="en-US" sz="2400" b="1">
                <a:solidFill>
                  <a:srgbClr val="005825"/>
                </a:solidFill>
                <a:latin typeface="黑体" panose="02010609060101010101" pitchFamily="49" charset="-122"/>
                <a:ea typeface="黑体" panose="02010609060101010101" pitchFamily="49" charset="-122"/>
              </a:rPr>
              <a:t>于结构特征图的多模态医学影像合成方法</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3.1 </a:t>
            </a:r>
            <a:r>
              <a:rPr lang="zh-CN" altLang="en-US" sz="2200" b="1"/>
              <a:t>多模态影像的合</a:t>
            </a:r>
            <a:r>
              <a:rPr lang="zh-CN" altLang="en-US" sz="2200" b="1" smtClean="0"/>
              <a:t>成</a:t>
            </a:r>
            <a:endParaRPr lang="zh-CN" altLang="en-US" sz="2200" b="1"/>
          </a:p>
        </p:txBody>
      </p:sp>
      <p:pic>
        <p:nvPicPr>
          <p:cNvPr id="6" name="图片 5"/>
          <p:cNvPicPr>
            <a:picLocks noChangeAspect="1"/>
          </p:cNvPicPr>
          <p:nvPr/>
        </p:nvPicPr>
        <p:blipFill>
          <a:blip r:embed="rId3"/>
          <a:stretch>
            <a:fillRect/>
          </a:stretch>
        </p:blipFill>
        <p:spPr>
          <a:xfrm>
            <a:off x="152218" y="3898802"/>
            <a:ext cx="8806961" cy="2900833"/>
          </a:xfrm>
          <a:prstGeom prst="rect">
            <a:avLst/>
          </a:prstGeom>
        </p:spPr>
      </p:pic>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12</a:t>
            </a:fld>
            <a:endParaRPr lang="zh-CN" altLang="en-US"/>
          </a:p>
        </p:txBody>
      </p:sp>
      <p:sp>
        <p:nvSpPr>
          <p:cNvPr id="7" name="圆角矩形 6"/>
          <p:cNvSpPr/>
          <p:nvPr/>
        </p:nvSpPr>
        <p:spPr>
          <a:xfrm>
            <a:off x="279401" y="1115231"/>
            <a:ext cx="8624569" cy="2656046"/>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紫框</a:t>
            </a:r>
            <a:r>
              <a:rPr lang="en-US" altLang="zh-CN" sz="2000" smtClean="0">
                <a:solidFill>
                  <a:srgbClr val="005825"/>
                </a:solidFill>
                <a:latin typeface="黑体" panose="02010609060101010101" pitchFamily="49" charset="-122"/>
                <a:ea typeface="黑体" panose="02010609060101010101" pitchFamily="49" charset="-122"/>
              </a:rPr>
              <a:t>A</a:t>
            </a:r>
            <a:r>
              <a:rPr lang="zh-CN" altLang="en-US" sz="2000" smtClean="0">
                <a:solidFill>
                  <a:srgbClr val="005825"/>
                </a:solidFill>
                <a:latin typeface="黑体" panose="02010609060101010101" pitchFamily="49" charset="-122"/>
                <a:ea typeface="黑体" panose="02010609060101010101" pitchFamily="49" charset="-122"/>
              </a:rPr>
              <a:t>：结</a:t>
            </a:r>
            <a:r>
              <a:rPr lang="zh-CN" altLang="en-US" sz="2000">
                <a:solidFill>
                  <a:srgbClr val="005825"/>
                </a:solidFill>
                <a:latin typeface="黑体" panose="02010609060101010101" pitchFamily="49" charset="-122"/>
                <a:ea typeface="黑体" panose="02010609060101010101" pitchFamily="49" charset="-122"/>
              </a:rPr>
              <a:t>构特征图</a:t>
            </a:r>
            <a:r>
              <a:rPr lang="zh-CN" altLang="en-US" sz="2000" smtClean="0">
                <a:solidFill>
                  <a:srgbClr val="005825"/>
                </a:solidFill>
                <a:latin typeface="黑体" panose="02010609060101010101" pitchFamily="49" charset="-122"/>
                <a:ea typeface="黑体" panose="02010609060101010101" pitchFamily="49" charset="-122"/>
              </a:rPr>
              <a:t>与噪</a:t>
            </a:r>
            <a:r>
              <a:rPr lang="zh-CN" altLang="en-US" sz="2000">
                <a:solidFill>
                  <a:srgbClr val="005825"/>
                </a:solidFill>
                <a:latin typeface="黑体" panose="02010609060101010101" pitchFamily="49" charset="-122"/>
                <a:ea typeface="黑体" panose="02010609060101010101" pitchFamily="49" charset="-122"/>
              </a:rPr>
              <a:t>声的</a:t>
            </a:r>
            <a:r>
              <a:rPr lang="zh-CN" altLang="en-US" sz="2000" b="1">
                <a:solidFill>
                  <a:srgbClr val="CC3300"/>
                </a:solidFill>
                <a:latin typeface="黑体" panose="02010609060101010101" pitchFamily="49" charset="-122"/>
                <a:ea typeface="黑体" panose="02010609060101010101" pitchFamily="49" charset="-122"/>
              </a:rPr>
              <a:t>融合</a:t>
            </a: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灰框</a:t>
            </a:r>
            <a:r>
              <a:rPr lang="en-US" altLang="zh-CN" sz="2000" smtClean="0">
                <a:solidFill>
                  <a:srgbClr val="005825"/>
                </a:solidFill>
                <a:latin typeface="黑体" panose="02010609060101010101" pitchFamily="49" charset="-122"/>
                <a:ea typeface="黑体" panose="02010609060101010101" pitchFamily="49" charset="-122"/>
              </a:rPr>
              <a:t>B</a:t>
            </a:r>
            <a:r>
              <a:rPr lang="zh-CN" altLang="en-US" sz="2000" smtClean="0">
                <a:solidFill>
                  <a:srgbClr val="005825"/>
                </a:solidFill>
                <a:latin typeface="黑体" panose="02010609060101010101" pitchFamily="49" charset="-122"/>
                <a:ea typeface="黑体" panose="02010609060101010101" pitchFamily="49" charset="-122"/>
              </a:rPr>
              <a:t>：核心医</a:t>
            </a:r>
            <a:r>
              <a:rPr lang="zh-CN" altLang="en-US" sz="2000">
                <a:solidFill>
                  <a:srgbClr val="005825"/>
                </a:solidFill>
                <a:latin typeface="黑体" panose="02010609060101010101" pitchFamily="49" charset="-122"/>
                <a:ea typeface="黑体" panose="02010609060101010101" pitchFamily="49" charset="-122"/>
              </a:rPr>
              <a:t>学影像</a:t>
            </a:r>
            <a:r>
              <a:rPr lang="zh-CN" altLang="en-US" sz="2000" b="1">
                <a:solidFill>
                  <a:srgbClr val="CC3300"/>
                </a:solidFill>
                <a:latin typeface="黑体" panose="02010609060101010101" pitchFamily="49" charset="-122"/>
                <a:ea typeface="黑体" panose="02010609060101010101" pitchFamily="49" charset="-122"/>
              </a:rPr>
              <a:t>合成</a:t>
            </a:r>
            <a:r>
              <a:rPr lang="zh-CN" altLang="en-US" sz="2000">
                <a:solidFill>
                  <a:srgbClr val="005825"/>
                </a:solidFill>
                <a:latin typeface="黑体" panose="02010609060101010101" pitchFamily="49" charset="-122"/>
                <a:ea typeface="黑体" panose="02010609060101010101" pitchFamily="49" charset="-122"/>
              </a:rPr>
              <a:t>过</a:t>
            </a:r>
            <a:r>
              <a:rPr lang="zh-CN" altLang="en-US" sz="2000" smtClean="0">
                <a:solidFill>
                  <a:srgbClr val="005825"/>
                </a:solidFill>
                <a:latin typeface="黑体" panose="02010609060101010101" pitchFamily="49" charset="-122"/>
                <a:ea typeface="黑体" panose="02010609060101010101" pitchFamily="49" charset="-122"/>
              </a:rPr>
              <a:t>程</a:t>
            </a:r>
            <a:endParaRPr lang="zh-CN" altLang="en-US"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黄框</a:t>
            </a:r>
            <a:r>
              <a:rPr lang="en-US" altLang="zh-CN" sz="2000" smtClean="0">
                <a:solidFill>
                  <a:srgbClr val="005825"/>
                </a:solidFill>
                <a:latin typeface="黑体" panose="02010609060101010101" pitchFamily="49" charset="-122"/>
                <a:ea typeface="黑体" panose="02010609060101010101" pitchFamily="49" charset="-122"/>
              </a:rPr>
              <a:t>C</a:t>
            </a:r>
            <a:r>
              <a:rPr lang="zh-CN" altLang="en-US" sz="2000" smtClean="0">
                <a:solidFill>
                  <a:srgbClr val="005825"/>
                </a:solidFill>
                <a:latin typeface="黑体" panose="02010609060101010101" pitchFamily="49" charset="-122"/>
                <a:ea typeface="黑体" panose="02010609060101010101" pitchFamily="49" charset="-122"/>
              </a:rPr>
              <a:t>：可</a:t>
            </a:r>
            <a:r>
              <a:rPr lang="zh-CN" altLang="en-US" sz="2000">
                <a:solidFill>
                  <a:srgbClr val="005825"/>
                </a:solidFill>
                <a:latin typeface="黑体" panose="02010609060101010101" pitchFamily="49" charset="-122"/>
                <a:ea typeface="黑体" panose="02010609060101010101" pitchFamily="49" charset="-122"/>
              </a:rPr>
              <a:t>选的</a:t>
            </a:r>
            <a:r>
              <a:rPr lang="zh-CN" altLang="en-US" sz="2000" b="1">
                <a:solidFill>
                  <a:srgbClr val="CC3300"/>
                </a:solidFill>
                <a:latin typeface="黑体" panose="02010609060101010101" pitchFamily="49" charset="-122"/>
                <a:ea typeface="黑体" panose="02010609060101010101" pitchFamily="49" charset="-122"/>
              </a:rPr>
              <a:t>病灶合成</a:t>
            </a:r>
            <a:r>
              <a:rPr lang="zh-CN" altLang="en-US" sz="2000">
                <a:solidFill>
                  <a:srgbClr val="005825"/>
                </a:solidFill>
                <a:latin typeface="黑体" panose="02010609060101010101" pitchFamily="49" charset="-122"/>
                <a:ea typeface="黑体" panose="02010609060101010101" pitchFamily="49" charset="-122"/>
              </a:rPr>
              <a:t>与</a:t>
            </a:r>
            <a:r>
              <a:rPr lang="zh-CN" altLang="en-US" sz="2000" b="1">
                <a:solidFill>
                  <a:srgbClr val="CC3300"/>
                </a:solidFill>
                <a:latin typeface="黑体" panose="02010609060101010101" pitchFamily="49" charset="-122"/>
                <a:ea typeface="黑体" panose="02010609060101010101" pitchFamily="49" charset="-122"/>
              </a:rPr>
              <a:t>配准</a:t>
            </a:r>
            <a:r>
              <a:rPr lang="zh-CN" altLang="en-US" sz="2000">
                <a:solidFill>
                  <a:srgbClr val="005825"/>
                </a:solidFill>
                <a:latin typeface="黑体" panose="02010609060101010101" pitchFamily="49" charset="-122"/>
                <a:ea typeface="黑体" panose="02010609060101010101" pitchFamily="49" charset="-122"/>
              </a:rPr>
              <a:t>转换的约束过</a:t>
            </a:r>
            <a:r>
              <a:rPr lang="zh-CN" altLang="en-US" sz="2000" smtClean="0">
                <a:solidFill>
                  <a:srgbClr val="005825"/>
                </a:solidFill>
                <a:latin typeface="黑体" panose="02010609060101010101" pitchFamily="49" charset="-122"/>
                <a:ea typeface="黑体" panose="02010609060101010101" pitchFamily="49" charset="-122"/>
              </a:rPr>
              <a:t>程</a:t>
            </a:r>
            <a:endParaRPr lang="zh-CN" altLang="en-US"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鉴</a:t>
            </a:r>
            <a:r>
              <a:rPr lang="zh-CN" altLang="en-US" sz="2000">
                <a:solidFill>
                  <a:srgbClr val="005825"/>
                </a:solidFill>
                <a:latin typeface="黑体" panose="02010609060101010101" pitchFamily="49" charset="-122"/>
                <a:ea typeface="黑体" panose="02010609060101010101" pitchFamily="49" charset="-122"/>
              </a:rPr>
              <a:t>别</a:t>
            </a:r>
            <a:r>
              <a:rPr lang="zh-CN" altLang="en-US" sz="2000" smtClean="0">
                <a:solidFill>
                  <a:srgbClr val="005825"/>
                </a:solidFill>
                <a:latin typeface="黑体" panose="02010609060101010101" pitchFamily="49" charset="-122"/>
                <a:ea typeface="黑体" panose="02010609060101010101" pitchFamily="49" charset="-122"/>
              </a:rPr>
              <a:t>器：进</a:t>
            </a:r>
            <a:r>
              <a:rPr lang="zh-CN" altLang="en-US" sz="2000">
                <a:solidFill>
                  <a:srgbClr val="005825"/>
                </a:solidFill>
                <a:latin typeface="黑体" panose="02010609060101010101" pitchFamily="49" charset="-122"/>
                <a:ea typeface="黑体" panose="02010609060101010101" pitchFamily="49" charset="-122"/>
              </a:rPr>
              <a:t>行</a:t>
            </a:r>
            <a:r>
              <a:rPr lang="zh-CN" altLang="en-US" sz="2000" b="1">
                <a:solidFill>
                  <a:srgbClr val="CC3300"/>
                </a:solidFill>
                <a:latin typeface="黑体" panose="02010609060101010101" pitchFamily="49" charset="-122"/>
                <a:ea typeface="黑体" panose="02010609060101010101" pitchFamily="49" charset="-122"/>
              </a:rPr>
              <a:t>真假鉴别</a:t>
            </a:r>
            <a:r>
              <a:rPr lang="zh-CN" altLang="en-US" sz="2000">
                <a:solidFill>
                  <a:srgbClr val="005825"/>
                </a:solidFill>
                <a:latin typeface="黑体" panose="02010609060101010101" pitchFamily="49" charset="-122"/>
                <a:ea typeface="黑体" panose="02010609060101010101" pitchFamily="49" charset="-122"/>
              </a:rPr>
              <a:t>和</a:t>
            </a:r>
            <a:r>
              <a:rPr lang="zh-CN" altLang="en-US" sz="2000" b="1">
                <a:solidFill>
                  <a:srgbClr val="CC3300"/>
                </a:solidFill>
                <a:latin typeface="黑体" panose="02010609060101010101" pitchFamily="49" charset="-122"/>
                <a:ea typeface="黑体" panose="02010609060101010101" pitchFamily="49" charset="-122"/>
              </a:rPr>
              <a:t>模态鉴别</a:t>
            </a:r>
            <a:endParaRPr lang="en-US" altLang="zh-CN" sz="2000" b="1">
              <a:solidFill>
                <a:srgbClr val="CC33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病灶处理器和模态转换</a:t>
            </a:r>
            <a:r>
              <a:rPr lang="zh-CN" altLang="en-US" sz="2000" smtClean="0">
                <a:solidFill>
                  <a:srgbClr val="005825"/>
                </a:solidFill>
                <a:latin typeface="黑体" panose="02010609060101010101" pitchFamily="49" charset="-122"/>
                <a:ea typeface="黑体" panose="02010609060101010101" pitchFamily="49" charset="-122"/>
              </a:rPr>
              <a:t>器：</a:t>
            </a:r>
            <a:r>
              <a:rPr lang="zh-CN" altLang="en-US" sz="2000" b="1">
                <a:solidFill>
                  <a:srgbClr val="CC3300"/>
                </a:solidFill>
                <a:latin typeface="黑体" panose="02010609060101010101" pitchFamily="49" charset="-122"/>
                <a:ea typeface="黑体" panose="02010609060101010101" pitchFamily="49" charset="-122"/>
              </a:rPr>
              <a:t>预先训练</a:t>
            </a:r>
            <a:r>
              <a:rPr lang="zh-CN" altLang="en-US" sz="2000">
                <a:solidFill>
                  <a:srgbClr val="005825"/>
                </a:solidFill>
                <a:latin typeface="黑体" panose="02010609060101010101" pitchFamily="49" charset="-122"/>
                <a:ea typeface="黑体" panose="02010609060101010101" pitchFamily="49" charset="-122"/>
              </a:rPr>
              <a:t>完</a:t>
            </a:r>
            <a:r>
              <a:rPr lang="zh-CN" altLang="en-US" sz="2000" smtClean="0">
                <a:solidFill>
                  <a:srgbClr val="005825"/>
                </a:solidFill>
                <a:latin typeface="黑体" panose="02010609060101010101" pitchFamily="49" charset="-122"/>
                <a:ea typeface="黑体" panose="02010609060101010101" pitchFamily="49" charset="-122"/>
              </a:rPr>
              <a:t>成</a:t>
            </a:r>
            <a:endParaRPr lang="en-US" altLang="zh-CN" sz="2000">
              <a:solidFill>
                <a:srgbClr val="00582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322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6529352"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3.</a:t>
            </a:r>
            <a:r>
              <a:rPr lang="zh-CN" altLang="en-US" sz="2400" b="1" smtClean="0">
                <a:solidFill>
                  <a:srgbClr val="005825"/>
                </a:solidFill>
                <a:latin typeface="黑体" panose="02010609060101010101" pitchFamily="49" charset="-122"/>
                <a:ea typeface="黑体" panose="02010609060101010101" pitchFamily="49" charset="-122"/>
              </a:rPr>
              <a:t>基</a:t>
            </a:r>
            <a:r>
              <a:rPr lang="zh-CN" altLang="en-US" sz="2400" b="1">
                <a:solidFill>
                  <a:srgbClr val="005825"/>
                </a:solidFill>
                <a:latin typeface="黑体" panose="02010609060101010101" pitchFamily="49" charset="-122"/>
                <a:ea typeface="黑体" panose="02010609060101010101" pitchFamily="49" charset="-122"/>
              </a:rPr>
              <a:t>于结构特征图的多模态医学影像合成方法</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3.2 </a:t>
            </a:r>
            <a:r>
              <a:rPr lang="zh-CN" altLang="en-US" sz="2200" b="1"/>
              <a:t>无监督多模态影像的配准</a:t>
            </a:r>
          </a:p>
        </p:txBody>
      </p:sp>
      <p:pic>
        <p:nvPicPr>
          <p:cNvPr id="6" name="图片 5"/>
          <p:cNvPicPr>
            <a:picLocks noChangeAspect="1"/>
          </p:cNvPicPr>
          <p:nvPr/>
        </p:nvPicPr>
        <p:blipFill>
          <a:blip r:embed="rId3"/>
          <a:stretch>
            <a:fillRect/>
          </a:stretch>
        </p:blipFill>
        <p:spPr>
          <a:xfrm>
            <a:off x="620077" y="2678813"/>
            <a:ext cx="7879345" cy="3953878"/>
          </a:xfrm>
          <a:prstGeom prst="rect">
            <a:avLst/>
          </a:prstGeom>
        </p:spPr>
      </p:pic>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13</a:t>
            </a:fld>
            <a:endParaRPr lang="zh-CN" altLang="en-US"/>
          </a:p>
        </p:txBody>
      </p:sp>
      <p:sp>
        <p:nvSpPr>
          <p:cNvPr id="7" name="圆角矩形 6"/>
          <p:cNvSpPr/>
          <p:nvPr/>
        </p:nvSpPr>
        <p:spPr>
          <a:xfrm>
            <a:off x="279401" y="1115231"/>
            <a:ext cx="8624569" cy="1473142"/>
          </a:xfrm>
          <a:prstGeom prst="roundRect">
            <a:avLst>
              <a:gd name="adj" fmla="val 9330"/>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模态转换器</a:t>
            </a:r>
            <a:r>
              <a:rPr lang="zh-CN" altLang="en-US" sz="2000">
                <a:solidFill>
                  <a:srgbClr val="005825"/>
                </a:solidFill>
                <a:latin typeface="黑体" panose="02010609060101010101" pitchFamily="49" charset="-122"/>
                <a:ea typeface="黑体" panose="02010609060101010101" pitchFamily="49" charset="-122"/>
              </a:rPr>
              <a:t>：单个条件</a:t>
            </a:r>
            <a:r>
              <a:rPr lang="en-US" altLang="zh-CN" sz="2000">
                <a:solidFill>
                  <a:srgbClr val="005825"/>
                </a:solidFill>
                <a:latin typeface="黑体" panose="02010609060101010101" pitchFamily="49" charset="-122"/>
                <a:ea typeface="黑体" panose="02010609060101010101" pitchFamily="49" charset="-122"/>
              </a:rPr>
              <a:t>GAN</a:t>
            </a:r>
            <a:r>
              <a:rPr lang="zh-CN" altLang="en-US" sz="2000">
                <a:solidFill>
                  <a:srgbClr val="005825"/>
                </a:solidFill>
                <a:latin typeface="黑体" panose="02010609060101010101" pitchFamily="49" charset="-122"/>
                <a:ea typeface="黑体" panose="02010609060101010101" pitchFamily="49" charset="-122"/>
              </a:rPr>
              <a:t>按</a:t>
            </a:r>
            <a:r>
              <a:rPr lang="en-US" altLang="zh-CN" sz="2000">
                <a:solidFill>
                  <a:srgbClr val="005825"/>
                </a:solidFill>
                <a:latin typeface="黑体" panose="02010609060101010101" pitchFamily="49" charset="-122"/>
                <a:ea typeface="黑体" panose="02010609060101010101" pitchFamily="49" charset="-122"/>
              </a:rPr>
              <a:t>CycleGAN</a:t>
            </a:r>
            <a:r>
              <a:rPr lang="zh-CN" altLang="en-US" sz="2000">
                <a:solidFill>
                  <a:srgbClr val="005825"/>
                </a:solidFill>
                <a:latin typeface="黑体" panose="02010609060101010101" pitchFamily="49" charset="-122"/>
                <a:ea typeface="黑体" panose="02010609060101010101" pitchFamily="49" charset="-122"/>
              </a:rPr>
              <a:t>架构训练</a:t>
            </a: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循环一致性损失约束</a:t>
            </a:r>
            <a:r>
              <a:rPr lang="zh-CN" altLang="en-US" sz="2000">
                <a:solidFill>
                  <a:srgbClr val="005825"/>
                </a:solidFill>
                <a:latin typeface="黑体" panose="02010609060101010101" pitchFamily="49" charset="-122"/>
                <a:ea typeface="黑体" panose="02010609060101010101" pitchFamily="49" charset="-122"/>
              </a:rPr>
              <a:t>：模态两次转换还原为初始模态</a:t>
            </a: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训练方式</a:t>
            </a:r>
            <a:r>
              <a:rPr lang="zh-CN" altLang="en-US" sz="2000">
                <a:solidFill>
                  <a:srgbClr val="005825"/>
                </a:solidFill>
                <a:latin typeface="黑体" panose="02010609060101010101" pitchFamily="49" charset="-122"/>
                <a:ea typeface="黑体" panose="02010609060101010101" pitchFamily="49" charset="-122"/>
              </a:rPr>
              <a:t>：可无监督，也可添加配准模态提供的有监督损</a:t>
            </a:r>
            <a:r>
              <a:rPr lang="zh-CN" altLang="en-US" sz="2000" smtClean="0">
                <a:solidFill>
                  <a:srgbClr val="005825"/>
                </a:solidFill>
                <a:latin typeface="黑体" panose="02010609060101010101" pitchFamily="49" charset="-122"/>
                <a:ea typeface="黑体" panose="02010609060101010101" pitchFamily="49" charset="-122"/>
              </a:rPr>
              <a:t>失</a:t>
            </a:r>
            <a:endParaRPr lang="en-US" altLang="zh-CN" sz="2000">
              <a:solidFill>
                <a:srgbClr val="00582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82072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6529352"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3.</a:t>
            </a:r>
            <a:r>
              <a:rPr lang="zh-CN" altLang="en-US" sz="2400" b="1" smtClean="0">
                <a:solidFill>
                  <a:srgbClr val="005825"/>
                </a:solidFill>
                <a:latin typeface="黑体" panose="02010609060101010101" pitchFamily="49" charset="-122"/>
                <a:ea typeface="黑体" panose="02010609060101010101" pitchFamily="49" charset="-122"/>
              </a:rPr>
              <a:t>基</a:t>
            </a:r>
            <a:r>
              <a:rPr lang="zh-CN" altLang="en-US" sz="2400" b="1">
                <a:solidFill>
                  <a:srgbClr val="005825"/>
                </a:solidFill>
                <a:latin typeface="黑体" panose="02010609060101010101" pitchFamily="49" charset="-122"/>
                <a:ea typeface="黑体" panose="02010609060101010101" pitchFamily="49" charset="-122"/>
              </a:rPr>
              <a:t>于结构特征图的多模态医学影像合成方法</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3.3 </a:t>
            </a:r>
            <a:r>
              <a:rPr lang="zh-CN" altLang="en-US" sz="2200" b="1"/>
              <a:t>病灶信息的添加和合成</a:t>
            </a:r>
          </a:p>
        </p:txBody>
      </p:sp>
      <p:pic>
        <p:nvPicPr>
          <p:cNvPr id="7" name="图片 6"/>
          <p:cNvPicPr>
            <a:picLocks noChangeAspect="1"/>
          </p:cNvPicPr>
          <p:nvPr/>
        </p:nvPicPr>
        <p:blipFill>
          <a:blip r:embed="rId3"/>
          <a:stretch>
            <a:fillRect/>
          </a:stretch>
        </p:blipFill>
        <p:spPr>
          <a:xfrm>
            <a:off x="606617" y="4365725"/>
            <a:ext cx="7970135" cy="1731058"/>
          </a:xfrm>
          <a:prstGeom prst="rect">
            <a:avLst/>
          </a:prstGeom>
        </p:spPr>
      </p:pic>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14</a:t>
            </a:fld>
            <a:endParaRPr lang="zh-CN" altLang="en-US"/>
          </a:p>
        </p:txBody>
      </p:sp>
      <p:sp>
        <p:nvSpPr>
          <p:cNvPr id="10" name="圆角矩形 9"/>
          <p:cNvSpPr/>
          <p:nvPr/>
        </p:nvSpPr>
        <p:spPr>
          <a:xfrm>
            <a:off x="279401" y="1115231"/>
            <a:ext cx="8624569" cy="1123712"/>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随机选</a:t>
            </a:r>
            <a:r>
              <a:rPr lang="zh-CN" altLang="en-US" sz="2000" b="1" smtClean="0">
                <a:solidFill>
                  <a:srgbClr val="005825"/>
                </a:solidFill>
                <a:latin typeface="黑体" panose="02010609060101010101" pitchFamily="49" charset="-122"/>
                <a:ea typeface="黑体" panose="02010609060101010101" pitchFamily="49" charset="-122"/>
              </a:rPr>
              <a:t>取病灶标签</a:t>
            </a:r>
            <a:r>
              <a:rPr lang="zh-CN" altLang="en-US" sz="2000" smtClean="0">
                <a:solidFill>
                  <a:srgbClr val="005825"/>
                </a:solidFill>
                <a:latin typeface="黑体" panose="02010609060101010101" pitchFamily="49" charset="-122"/>
                <a:ea typeface="黑体" panose="02010609060101010101" pitchFamily="49" charset="-122"/>
              </a:rPr>
              <a:t>：可能出</a:t>
            </a:r>
            <a:r>
              <a:rPr lang="zh-CN" altLang="en-US" sz="2000">
                <a:solidFill>
                  <a:srgbClr val="005825"/>
                </a:solidFill>
                <a:latin typeface="黑体" panose="02010609060101010101" pitchFamily="49" charset="-122"/>
                <a:ea typeface="黑体" panose="02010609060101010101" pitchFamily="49" charset="-122"/>
              </a:rPr>
              <a:t>现</a:t>
            </a:r>
            <a:r>
              <a:rPr lang="zh-CN" altLang="en-US" sz="2000" smtClean="0">
                <a:solidFill>
                  <a:srgbClr val="005825"/>
                </a:solidFill>
                <a:latin typeface="黑体" panose="02010609060101010101" pitchFamily="49" charset="-122"/>
                <a:ea typeface="黑体" panose="02010609060101010101" pitchFamily="49" charset="-122"/>
              </a:rPr>
              <a:t>在器</a:t>
            </a:r>
            <a:r>
              <a:rPr lang="zh-CN" altLang="en-US" sz="2000">
                <a:solidFill>
                  <a:srgbClr val="005825"/>
                </a:solidFill>
                <a:latin typeface="黑体" panose="02010609060101010101" pitchFamily="49" charset="-122"/>
                <a:ea typeface="黑体" panose="02010609060101010101" pitchFamily="49" charset="-122"/>
              </a:rPr>
              <a:t>官轮</a:t>
            </a:r>
            <a:r>
              <a:rPr lang="zh-CN" altLang="en-US" sz="2000" smtClean="0">
                <a:solidFill>
                  <a:srgbClr val="005825"/>
                </a:solidFill>
                <a:latin typeface="黑体" panose="02010609060101010101" pitchFamily="49" charset="-122"/>
                <a:ea typeface="黑体" panose="02010609060101010101" pitchFamily="49" charset="-122"/>
              </a:rPr>
              <a:t>廓外</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筛选病灶标</a:t>
            </a:r>
            <a:r>
              <a:rPr lang="zh-CN" altLang="en-US" sz="2000" b="1" smtClean="0">
                <a:solidFill>
                  <a:srgbClr val="005825"/>
                </a:solidFill>
                <a:latin typeface="黑体" panose="02010609060101010101" pitchFamily="49" charset="-122"/>
                <a:ea typeface="黑体" panose="02010609060101010101" pitchFamily="49" charset="-122"/>
              </a:rPr>
              <a:t>签</a:t>
            </a:r>
            <a:r>
              <a:rPr lang="zh-CN" altLang="en-US" sz="2000" smtClean="0">
                <a:solidFill>
                  <a:srgbClr val="005825"/>
                </a:solidFill>
                <a:latin typeface="黑体" panose="02010609060101010101" pitchFamily="49" charset="-122"/>
                <a:ea typeface="黑体" panose="02010609060101010101" pitchFamily="49" charset="-122"/>
              </a:rPr>
              <a:t>：采</a:t>
            </a:r>
            <a:r>
              <a:rPr lang="zh-CN" altLang="en-US" sz="2000">
                <a:solidFill>
                  <a:srgbClr val="005825"/>
                </a:solidFill>
                <a:latin typeface="黑体" panose="02010609060101010101" pitchFamily="49" charset="-122"/>
                <a:ea typeface="黑体" panose="02010609060101010101" pitchFamily="49" charset="-122"/>
              </a:rPr>
              <a:t>用掩膜限制病灶部分出</a:t>
            </a:r>
            <a:r>
              <a:rPr lang="zh-CN" altLang="en-US" sz="2000" smtClean="0">
                <a:solidFill>
                  <a:srgbClr val="005825"/>
                </a:solidFill>
                <a:latin typeface="黑体" panose="02010609060101010101" pitchFamily="49" charset="-122"/>
                <a:ea typeface="黑体" panose="02010609060101010101" pitchFamily="49" charset="-122"/>
              </a:rPr>
              <a:t>现位置</a:t>
            </a:r>
            <a:endParaRPr lang="en-US" altLang="zh-CN" sz="2000" smtClean="0">
              <a:solidFill>
                <a:srgbClr val="005825"/>
              </a:solidFill>
              <a:latin typeface="黑体" panose="02010609060101010101" pitchFamily="49" charset="-122"/>
              <a:ea typeface="黑体" panose="02010609060101010101" pitchFamily="49" charset="-122"/>
            </a:endParaRPr>
          </a:p>
        </p:txBody>
      </p:sp>
      <p:sp>
        <p:nvSpPr>
          <p:cNvPr id="11" name="圆角矩形 10"/>
          <p:cNvSpPr/>
          <p:nvPr/>
        </p:nvSpPr>
        <p:spPr>
          <a:xfrm>
            <a:off x="293252" y="2666945"/>
            <a:ext cx="8624569" cy="1123712"/>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smtClean="0">
                <a:solidFill>
                  <a:srgbClr val="005825"/>
                </a:solidFill>
                <a:latin typeface="黑体" panose="02010609060101010101" pitchFamily="49" charset="-122"/>
                <a:ea typeface="黑体" panose="02010609060101010101" pitchFamily="49" charset="-122"/>
              </a:rPr>
              <a:t>病</a:t>
            </a:r>
            <a:r>
              <a:rPr lang="zh-CN" altLang="en-US" sz="2000" b="1">
                <a:solidFill>
                  <a:srgbClr val="005825"/>
                </a:solidFill>
                <a:latin typeface="黑体" panose="02010609060101010101" pitchFamily="49" charset="-122"/>
                <a:ea typeface="黑体" panose="02010609060101010101" pitchFamily="49" charset="-122"/>
              </a:rPr>
              <a:t>灶处</a:t>
            </a:r>
            <a:r>
              <a:rPr lang="zh-CN" altLang="en-US" sz="2000" b="1" smtClean="0">
                <a:solidFill>
                  <a:srgbClr val="005825"/>
                </a:solidFill>
                <a:latin typeface="黑体" panose="02010609060101010101" pitchFamily="49" charset="-122"/>
                <a:ea typeface="黑体" panose="02010609060101010101" pitchFamily="49" charset="-122"/>
              </a:rPr>
              <a:t>理器</a:t>
            </a:r>
            <a:r>
              <a:rPr lang="zh-CN" altLang="en-US" sz="2000" smtClean="0">
                <a:solidFill>
                  <a:srgbClr val="005825"/>
                </a:solidFill>
                <a:latin typeface="黑体" panose="02010609060101010101" pitchFamily="49" charset="-122"/>
                <a:ea typeface="黑体" panose="02010609060101010101" pitchFamily="49" charset="-122"/>
              </a:rPr>
              <a:t>：肿</a:t>
            </a:r>
            <a:r>
              <a:rPr lang="zh-CN" altLang="en-US" sz="2000">
                <a:solidFill>
                  <a:srgbClr val="005825"/>
                </a:solidFill>
                <a:latin typeface="黑体" panose="02010609060101010101" pitchFamily="49" charset="-122"/>
                <a:ea typeface="黑体" panose="02010609060101010101" pitchFamily="49" charset="-122"/>
              </a:rPr>
              <a:t>瘤分割器、视网膜血管分割器、肺结节检测器</a:t>
            </a:r>
            <a:r>
              <a:rPr lang="zh-CN" altLang="en-US" sz="2000" smtClean="0">
                <a:solidFill>
                  <a:srgbClr val="005825"/>
                </a:solidFill>
                <a:latin typeface="黑体" panose="02010609060101010101" pitchFamily="49" charset="-122"/>
                <a:ea typeface="黑体" panose="02010609060101010101" pitchFamily="49" charset="-122"/>
              </a:rPr>
              <a:t>等</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smtClean="0">
                <a:solidFill>
                  <a:srgbClr val="005825"/>
                </a:solidFill>
                <a:latin typeface="黑体" panose="02010609060101010101" pitchFamily="49" charset="-122"/>
                <a:ea typeface="黑体" panose="02010609060101010101" pitchFamily="49" charset="-122"/>
              </a:rPr>
              <a:t>训练方式</a:t>
            </a:r>
            <a:r>
              <a:rPr lang="zh-CN" altLang="en-US" sz="2000" smtClean="0">
                <a:solidFill>
                  <a:srgbClr val="005825"/>
                </a:solidFill>
                <a:latin typeface="黑体" panose="02010609060101010101" pitchFamily="49" charset="-122"/>
                <a:ea typeface="黑体" panose="02010609060101010101" pitchFamily="49" charset="-122"/>
              </a:rPr>
              <a:t>：由真实病灶标签提供</a:t>
            </a:r>
            <a:r>
              <a:rPr lang="zh-CN" altLang="en-US" sz="2000" b="1" smtClean="0">
                <a:solidFill>
                  <a:srgbClr val="005825"/>
                </a:solidFill>
                <a:latin typeface="黑体" panose="02010609060101010101" pitchFamily="49" charset="-122"/>
                <a:ea typeface="黑体" panose="02010609060101010101" pitchFamily="49" charset="-122"/>
              </a:rPr>
              <a:t>有</a:t>
            </a:r>
            <a:r>
              <a:rPr lang="zh-CN" altLang="en-US" sz="2000" b="1">
                <a:solidFill>
                  <a:srgbClr val="005825"/>
                </a:solidFill>
                <a:latin typeface="黑体" panose="02010609060101010101" pitchFamily="49" charset="-122"/>
                <a:ea typeface="黑体" panose="02010609060101010101" pitchFamily="49" charset="-122"/>
              </a:rPr>
              <a:t>监</a:t>
            </a:r>
            <a:r>
              <a:rPr lang="zh-CN" altLang="en-US" sz="2000" b="1" smtClean="0">
                <a:solidFill>
                  <a:srgbClr val="005825"/>
                </a:solidFill>
                <a:latin typeface="黑体" panose="02010609060101010101" pitchFamily="49" charset="-122"/>
                <a:ea typeface="黑体" panose="02010609060101010101" pitchFamily="49" charset="-122"/>
              </a:rPr>
              <a:t>督</a:t>
            </a:r>
            <a:r>
              <a:rPr lang="zh-CN" altLang="en-US" sz="2000" smtClean="0">
                <a:solidFill>
                  <a:srgbClr val="005825"/>
                </a:solidFill>
                <a:latin typeface="黑体" panose="02010609060101010101" pitchFamily="49" charset="-122"/>
                <a:ea typeface="黑体" panose="02010609060101010101" pitchFamily="49" charset="-122"/>
              </a:rPr>
              <a:t>损失</a:t>
            </a:r>
            <a:endParaRPr lang="en-US" altLang="zh-CN" sz="2000">
              <a:solidFill>
                <a:srgbClr val="00582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87445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6529352"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3.</a:t>
            </a:r>
            <a:r>
              <a:rPr lang="zh-CN" altLang="en-US" sz="2400" b="1" smtClean="0">
                <a:solidFill>
                  <a:srgbClr val="005825"/>
                </a:solidFill>
                <a:latin typeface="黑体" panose="02010609060101010101" pitchFamily="49" charset="-122"/>
                <a:ea typeface="黑体" panose="02010609060101010101" pitchFamily="49" charset="-122"/>
              </a:rPr>
              <a:t>基</a:t>
            </a:r>
            <a:r>
              <a:rPr lang="zh-CN" altLang="en-US" sz="2400" b="1">
                <a:solidFill>
                  <a:srgbClr val="005825"/>
                </a:solidFill>
                <a:latin typeface="黑体" panose="02010609060101010101" pitchFamily="49" charset="-122"/>
                <a:ea typeface="黑体" panose="02010609060101010101" pitchFamily="49" charset="-122"/>
              </a:rPr>
              <a:t>于结构特征图的多模态医学影像合成方法</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3.4 </a:t>
            </a:r>
            <a:r>
              <a:rPr lang="zh-CN" altLang="en-US" sz="2200" b="1"/>
              <a:t>合成数据集的构建</a:t>
            </a:r>
          </a:p>
        </p:txBody>
      </p:sp>
      <p:pic>
        <p:nvPicPr>
          <p:cNvPr id="13" name="图片 12"/>
          <p:cNvPicPr>
            <a:picLocks noChangeAspect="1"/>
          </p:cNvPicPr>
          <p:nvPr/>
        </p:nvPicPr>
        <p:blipFill>
          <a:blip r:embed="rId3"/>
          <a:stretch>
            <a:fillRect/>
          </a:stretch>
        </p:blipFill>
        <p:spPr>
          <a:xfrm>
            <a:off x="110653" y="981489"/>
            <a:ext cx="8885556" cy="2346153"/>
          </a:xfrm>
          <a:prstGeom prst="rect">
            <a:avLst/>
          </a:prstGeom>
        </p:spPr>
      </p:pic>
      <p:sp>
        <p:nvSpPr>
          <p:cNvPr id="14" name="圆角矩形 13"/>
          <p:cNvSpPr/>
          <p:nvPr/>
        </p:nvSpPr>
        <p:spPr>
          <a:xfrm>
            <a:off x="110652" y="3317859"/>
            <a:ext cx="3867789" cy="3420428"/>
          </a:xfrm>
          <a:prstGeom prst="roundRect">
            <a:avLst>
              <a:gd name="adj" fmla="val 5254"/>
            </a:avLst>
          </a:prstGeom>
          <a:ln w="19050">
            <a:solidFill>
              <a:srgbClr val="005825"/>
            </a:solidFill>
            <a:prstDash val="dash"/>
          </a:ln>
          <a:effectLst/>
        </p:spPr>
        <p:txBody>
          <a:bodyPr wrap="square">
            <a:spAutoFit/>
          </a:bodyPr>
          <a:lstStyle/>
          <a:p>
            <a:pPr>
              <a:lnSpc>
                <a:spcPct val="150000"/>
              </a:lnSpc>
            </a:pPr>
            <a:r>
              <a:rPr lang="zh-CN" altLang="en-US" sz="2000" b="1" smtClean="0">
                <a:solidFill>
                  <a:srgbClr val="005825"/>
                </a:solidFill>
                <a:latin typeface="黑体" panose="02010609060101010101" pitchFamily="49" charset="-122"/>
                <a:ea typeface="黑体" panose="02010609060101010101" pitchFamily="49" charset="-122"/>
              </a:rPr>
              <a:t>①</a:t>
            </a:r>
            <a:r>
              <a:rPr lang="zh-CN" altLang="en-US" sz="2000" smtClean="0">
                <a:solidFill>
                  <a:srgbClr val="005825"/>
                </a:solidFill>
                <a:latin typeface="黑体" panose="02010609060101010101" pitchFamily="49" charset="-122"/>
                <a:ea typeface="黑体" panose="02010609060101010101" pitchFamily="49" charset="-122"/>
              </a:rPr>
              <a:t> 从</a:t>
            </a:r>
            <a:r>
              <a:rPr lang="zh-CN" altLang="en-US" sz="2000">
                <a:solidFill>
                  <a:srgbClr val="005825"/>
                </a:solidFill>
                <a:latin typeface="黑体" panose="02010609060101010101" pitchFamily="49" charset="-122"/>
                <a:ea typeface="黑体" panose="02010609060101010101" pitchFamily="49" charset="-122"/>
              </a:rPr>
              <a:t>随机噪声合成结构特征</a:t>
            </a:r>
            <a:r>
              <a:rPr lang="zh-CN" altLang="en-US" sz="2000" smtClean="0">
                <a:solidFill>
                  <a:srgbClr val="005825"/>
                </a:solidFill>
                <a:latin typeface="黑体" panose="02010609060101010101" pitchFamily="49" charset="-122"/>
                <a:ea typeface="黑体" panose="02010609060101010101" pitchFamily="49" charset="-122"/>
              </a:rPr>
              <a:t>图</a:t>
            </a:r>
            <a:endParaRPr lang="en-US" altLang="zh-CN" sz="2000" smtClean="0">
              <a:solidFill>
                <a:srgbClr val="005825"/>
              </a:solidFill>
              <a:latin typeface="黑体" panose="02010609060101010101" pitchFamily="49" charset="-122"/>
              <a:ea typeface="黑体" panose="02010609060101010101" pitchFamily="49" charset="-122"/>
            </a:endParaRPr>
          </a:p>
          <a:p>
            <a:pPr>
              <a:lnSpc>
                <a:spcPct val="150000"/>
              </a:lnSpc>
            </a:pPr>
            <a:r>
              <a:rPr lang="zh-CN" altLang="en-US" sz="2000" b="1" smtClean="0">
                <a:solidFill>
                  <a:srgbClr val="005825"/>
                </a:solidFill>
                <a:latin typeface="黑体" panose="02010609060101010101" pitchFamily="49" charset="-122"/>
                <a:ea typeface="黑体" panose="02010609060101010101" pitchFamily="49" charset="-122"/>
              </a:rPr>
              <a:t>②</a:t>
            </a:r>
            <a:r>
              <a:rPr lang="zh-CN" altLang="en-US" sz="2000" smtClean="0">
                <a:solidFill>
                  <a:srgbClr val="005825"/>
                </a:solidFill>
                <a:latin typeface="黑体" panose="02010609060101010101" pitchFamily="49" charset="-122"/>
                <a:ea typeface="黑体" panose="02010609060101010101" pitchFamily="49" charset="-122"/>
              </a:rPr>
              <a:t> 合</a:t>
            </a:r>
            <a:r>
              <a:rPr lang="zh-CN" altLang="en-US" sz="2000">
                <a:solidFill>
                  <a:srgbClr val="005825"/>
                </a:solidFill>
                <a:latin typeface="黑体" panose="02010609060101010101" pitchFamily="49" charset="-122"/>
                <a:ea typeface="黑体" panose="02010609060101010101" pitchFamily="49" charset="-122"/>
              </a:rPr>
              <a:t>成结构特征图对应的掩膜</a:t>
            </a:r>
            <a:endParaRPr lang="en-US" altLang="zh-CN" sz="2000">
              <a:solidFill>
                <a:srgbClr val="005825"/>
              </a:solidFill>
              <a:latin typeface="黑体" panose="02010609060101010101" pitchFamily="49" charset="-122"/>
              <a:ea typeface="黑体" panose="02010609060101010101" pitchFamily="49" charset="-122"/>
            </a:endParaRPr>
          </a:p>
          <a:p>
            <a:pPr>
              <a:lnSpc>
                <a:spcPct val="150000"/>
              </a:lnSpc>
            </a:pPr>
            <a:r>
              <a:rPr lang="zh-CN" altLang="en-US" sz="2000" b="1" smtClean="0">
                <a:solidFill>
                  <a:srgbClr val="005825"/>
                </a:solidFill>
                <a:latin typeface="黑体" panose="02010609060101010101" pitchFamily="49" charset="-122"/>
                <a:ea typeface="黑体" panose="02010609060101010101" pitchFamily="49" charset="-122"/>
              </a:rPr>
              <a:t>③</a:t>
            </a:r>
            <a:r>
              <a:rPr lang="zh-CN" altLang="en-US" sz="2000" smtClean="0">
                <a:solidFill>
                  <a:srgbClr val="005825"/>
                </a:solidFill>
                <a:latin typeface="黑体" panose="02010609060101010101" pitchFamily="49" charset="-122"/>
                <a:ea typeface="黑体" panose="02010609060101010101" pitchFamily="49" charset="-122"/>
              </a:rPr>
              <a:t> 过</a:t>
            </a:r>
            <a:r>
              <a:rPr lang="zh-CN" altLang="en-US" sz="2000">
                <a:solidFill>
                  <a:srgbClr val="005825"/>
                </a:solidFill>
                <a:latin typeface="黑体" panose="02010609060101010101" pitchFamily="49" charset="-122"/>
                <a:ea typeface="黑体" panose="02010609060101010101" pitchFamily="49" charset="-122"/>
              </a:rPr>
              <a:t>滤合成结构特征图</a:t>
            </a:r>
          </a:p>
          <a:p>
            <a:pPr>
              <a:lnSpc>
                <a:spcPct val="150000"/>
              </a:lnSpc>
            </a:pPr>
            <a:r>
              <a:rPr lang="zh-CN" altLang="en-US" sz="2000" b="1" smtClean="0">
                <a:solidFill>
                  <a:srgbClr val="005825"/>
                </a:solidFill>
                <a:latin typeface="黑体" panose="02010609060101010101" pitchFamily="49" charset="-122"/>
                <a:ea typeface="黑体" panose="02010609060101010101" pitchFamily="49" charset="-122"/>
              </a:rPr>
              <a:t>④</a:t>
            </a:r>
            <a:r>
              <a:rPr lang="zh-CN" altLang="en-US" sz="2000" smtClean="0">
                <a:solidFill>
                  <a:srgbClr val="005825"/>
                </a:solidFill>
                <a:latin typeface="黑体" panose="02010609060101010101" pitchFamily="49" charset="-122"/>
                <a:ea typeface="黑体" panose="02010609060101010101" pitchFamily="49" charset="-122"/>
              </a:rPr>
              <a:t> 融</a:t>
            </a:r>
            <a:r>
              <a:rPr lang="zh-CN" altLang="en-US" sz="2000">
                <a:solidFill>
                  <a:srgbClr val="005825"/>
                </a:solidFill>
                <a:latin typeface="黑体" panose="02010609060101010101" pitchFamily="49" charset="-122"/>
                <a:ea typeface="黑体" panose="02010609060101010101" pitchFamily="49" charset="-122"/>
              </a:rPr>
              <a:t>合结构特征图和噪声</a:t>
            </a:r>
            <a:endParaRPr lang="en-US" altLang="zh-CN" sz="2000">
              <a:solidFill>
                <a:srgbClr val="005825"/>
              </a:solidFill>
              <a:latin typeface="黑体" panose="02010609060101010101" pitchFamily="49" charset="-122"/>
              <a:ea typeface="黑体" panose="02010609060101010101" pitchFamily="49" charset="-122"/>
            </a:endParaRPr>
          </a:p>
          <a:p>
            <a:pPr>
              <a:lnSpc>
                <a:spcPct val="150000"/>
              </a:lnSpc>
            </a:pPr>
            <a:r>
              <a:rPr lang="zh-CN" altLang="en-US" sz="2000" b="1" smtClean="0">
                <a:solidFill>
                  <a:srgbClr val="005825"/>
                </a:solidFill>
                <a:latin typeface="黑体" panose="02010609060101010101" pitchFamily="49" charset="-122"/>
                <a:ea typeface="黑体" panose="02010609060101010101" pitchFamily="49" charset="-122"/>
              </a:rPr>
              <a:t>⑤</a:t>
            </a:r>
            <a:r>
              <a:rPr lang="zh-CN" altLang="en-US" sz="2000" smtClean="0">
                <a:solidFill>
                  <a:srgbClr val="005825"/>
                </a:solidFill>
                <a:latin typeface="黑体" panose="02010609060101010101" pitchFamily="49" charset="-122"/>
                <a:ea typeface="黑体" panose="02010609060101010101" pitchFamily="49" charset="-122"/>
              </a:rPr>
              <a:t> 添</a:t>
            </a:r>
            <a:r>
              <a:rPr lang="zh-CN" altLang="en-US" sz="2000">
                <a:solidFill>
                  <a:srgbClr val="005825"/>
                </a:solidFill>
                <a:latin typeface="黑体" panose="02010609060101010101" pitchFamily="49" charset="-122"/>
                <a:ea typeface="黑体" panose="02010609060101010101" pitchFamily="49" charset="-122"/>
              </a:rPr>
              <a:t>加随机病灶标签</a:t>
            </a:r>
          </a:p>
          <a:p>
            <a:pPr>
              <a:lnSpc>
                <a:spcPct val="150000"/>
              </a:lnSpc>
            </a:pPr>
            <a:r>
              <a:rPr lang="zh-CN" altLang="en-US" sz="2000" b="1" smtClean="0">
                <a:solidFill>
                  <a:srgbClr val="005825"/>
                </a:solidFill>
                <a:latin typeface="黑体" panose="02010609060101010101" pitchFamily="49" charset="-122"/>
                <a:ea typeface="黑体" panose="02010609060101010101" pitchFamily="49" charset="-122"/>
              </a:rPr>
              <a:t>⑥</a:t>
            </a:r>
            <a:r>
              <a:rPr lang="zh-CN" altLang="en-US" sz="2000" smtClean="0">
                <a:solidFill>
                  <a:srgbClr val="005825"/>
                </a:solidFill>
                <a:latin typeface="黑体" panose="02010609060101010101" pitchFamily="49" charset="-122"/>
                <a:ea typeface="黑体" panose="02010609060101010101" pitchFamily="49" charset="-122"/>
              </a:rPr>
              <a:t> 输</a:t>
            </a:r>
            <a:r>
              <a:rPr lang="zh-CN" altLang="en-US" sz="2000">
                <a:solidFill>
                  <a:srgbClr val="005825"/>
                </a:solidFill>
                <a:latin typeface="黑体" panose="02010609060101010101" pitchFamily="49" charset="-122"/>
                <a:ea typeface="黑体" panose="02010609060101010101" pitchFamily="49" charset="-122"/>
              </a:rPr>
              <a:t>入融合图和模态条件矩阵</a:t>
            </a:r>
          </a:p>
          <a:p>
            <a:pPr>
              <a:lnSpc>
                <a:spcPct val="150000"/>
              </a:lnSpc>
            </a:pPr>
            <a:r>
              <a:rPr lang="zh-CN" altLang="en-US" sz="2000" b="1" smtClean="0">
                <a:solidFill>
                  <a:srgbClr val="005825"/>
                </a:solidFill>
                <a:latin typeface="黑体" panose="02010609060101010101" pitchFamily="49" charset="-122"/>
                <a:ea typeface="黑体" panose="02010609060101010101" pitchFamily="49" charset="-122"/>
              </a:rPr>
              <a:t>⑦</a:t>
            </a:r>
            <a:r>
              <a:rPr lang="zh-CN" altLang="en-US" sz="2000" smtClean="0">
                <a:solidFill>
                  <a:srgbClr val="005825"/>
                </a:solidFill>
                <a:latin typeface="黑体" panose="02010609060101010101" pitchFamily="49" charset="-122"/>
                <a:ea typeface="黑体" panose="02010609060101010101" pitchFamily="49" charset="-122"/>
              </a:rPr>
              <a:t> 循</a:t>
            </a:r>
            <a:r>
              <a:rPr lang="zh-CN" altLang="en-US" sz="2000">
                <a:solidFill>
                  <a:srgbClr val="005825"/>
                </a:solidFill>
                <a:latin typeface="黑体" panose="02010609060101010101" pitchFamily="49" charset="-122"/>
                <a:ea typeface="黑体" panose="02010609060101010101" pitchFamily="49" charset="-122"/>
              </a:rPr>
              <a:t>环执行构建合成数据</a:t>
            </a:r>
            <a:r>
              <a:rPr lang="zh-CN" altLang="en-US" sz="2000" smtClean="0">
                <a:solidFill>
                  <a:srgbClr val="005825"/>
                </a:solidFill>
                <a:latin typeface="黑体" panose="02010609060101010101" pitchFamily="49" charset="-122"/>
                <a:ea typeface="黑体" panose="02010609060101010101" pitchFamily="49" charset="-122"/>
              </a:rPr>
              <a:t>集</a:t>
            </a:r>
            <a:endParaRPr lang="zh-CN" altLang="en-US" sz="2000">
              <a:solidFill>
                <a:srgbClr val="005825"/>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15</a:t>
            </a:fld>
            <a:endParaRPr lang="zh-CN" altLang="en-US"/>
          </a:p>
        </p:txBody>
      </p:sp>
      <p:pic>
        <p:nvPicPr>
          <p:cNvPr id="9" name="图片 8"/>
          <p:cNvPicPr>
            <a:picLocks noChangeAspect="1"/>
          </p:cNvPicPr>
          <p:nvPr/>
        </p:nvPicPr>
        <p:blipFill>
          <a:blip r:embed="rId4"/>
          <a:stretch>
            <a:fillRect/>
          </a:stretch>
        </p:blipFill>
        <p:spPr>
          <a:xfrm>
            <a:off x="4110832" y="3558964"/>
            <a:ext cx="4918884" cy="1723677"/>
          </a:xfrm>
          <a:prstGeom prst="rect">
            <a:avLst/>
          </a:prstGeom>
        </p:spPr>
      </p:pic>
      <p:sp>
        <p:nvSpPr>
          <p:cNvPr id="10" name="矩形 9"/>
          <p:cNvSpPr/>
          <p:nvPr/>
        </p:nvSpPr>
        <p:spPr>
          <a:xfrm>
            <a:off x="4160275" y="5369301"/>
            <a:ext cx="4983725" cy="707886"/>
          </a:xfrm>
          <a:prstGeom prst="rect">
            <a:avLst/>
          </a:prstGeom>
          <a:noFill/>
        </p:spPr>
        <p:txBody>
          <a:bodyPr wrap="square">
            <a:spAutoFit/>
          </a:bodyPr>
          <a:lstStyle/>
          <a:p>
            <a:pPr marL="342900" indent="-342900">
              <a:buFont typeface="Wingdings" panose="05000000000000000000" pitchFamily="2" charset="2"/>
              <a:buChar char="n"/>
            </a:pPr>
            <a:r>
              <a:rPr lang="zh-CN" altLang="en-US" sz="2000" b="1">
                <a:latin typeface="黑体" panose="02010609060101010101" pitchFamily="49" charset="-122"/>
                <a:ea typeface="黑体" panose="02010609060101010101" pitchFamily="49" charset="-122"/>
              </a:rPr>
              <a:t>合成数据集：结构特征图、掩膜、病灶标签、多模态医学影像</a:t>
            </a:r>
          </a:p>
        </p:txBody>
      </p:sp>
    </p:spTree>
    <p:extLst>
      <p:ext uri="{BB962C8B-B14F-4D97-AF65-F5344CB8AC3E}">
        <p14:creationId xmlns:p14="http://schemas.microsoft.com/office/powerpoint/2010/main" val="1941356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7"/>
          <p:cNvSpPr>
            <a:spLocks noEditPoints="1"/>
          </p:cNvSpPr>
          <p:nvPr/>
        </p:nvSpPr>
        <p:spPr bwMode="auto">
          <a:xfrm>
            <a:off x="2555588" y="3205537"/>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 name="文本框 23"/>
          <p:cNvSpPr txBox="1"/>
          <p:nvPr/>
        </p:nvSpPr>
        <p:spPr>
          <a:xfrm>
            <a:off x="2676230" y="3197165"/>
            <a:ext cx="444352" cy="707886"/>
          </a:xfrm>
          <a:prstGeom prst="rect">
            <a:avLst/>
          </a:prstGeom>
          <a:noFill/>
          <a:ln>
            <a:noFill/>
          </a:ln>
        </p:spPr>
        <p:txBody>
          <a:bodyPr wrap="none" rtlCol="0">
            <a:spAutoFit/>
          </a:bodyPr>
          <a:lstStyle/>
          <a:p>
            <a:r>
              <a:rPr lang="en-US" altLang="zh-CN" sz="4000" dirty="0" smtClean="0">
                <a:solidFill>
                  <a:srgbClr val="005825"/>
                </a:solidFill>
              </a:rPr>
              <a:t>2</a:t>
            </a:r>
            <a:endParaRPr lang="zh-CN" altLang="en-US" sz="4000" dirty="0">
              <a:solidFill>
                <a:srgbClr val="005825"/>
              </a:solidFill>
            </a:endParaRPr>
          </a:p>
        </p:txBody>
      </p:sp>
      <p:sp>
        <p:nvSpPr>
          <p:cNvPr id="51" name="Freeform 7"/>
          <p:cNvSpPr>
            <a:spLocks noEditPoints="1"/>
          </p:cNvSpPr>
          <p:nvPr/>
        </p:nvSpPr>
        <p:spPr bwMode="auto">
          <a:xfrm>
            <a:off x="2593246" y="4764093"/>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 name="Freeform 7"/>
          <p:cNvSpPr>
            <a:spLocks noEditPoints="1"/>
          </p:cNvSpPr>
          <p:nvPr/>
        </p:nvSpPr>
        <p:spPr bwMode="auto">
          <a:xfrm>
            <a:off x="2555588" y="2436162"/>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6" name="圆角矩形 85"/>
          <p:cNvSpPr/>
          <p:nvPr/>
        </p:nvSpPr>
        <p:spPr>
          <a:xfrm rot="5400000">
            <a:off x="-1246762" y="108224"/>
            <a:ext cx="5004886" cy="2423378"/>
          </a:xfrm>
          <a:prstGeom prst="roundRect">
            <a:avLst>
              <a:gd name="adj" fmla="val 50000"/>
            </a:avLst>
          </a:prstGeom>
          <a:solidFill>
            <a:srgbClr val="005825"/>
          </a:solidFill>
          <a:ln w="25400" cap="flat" cmpd="sng" algn="ctr">
            <a:solidFill>
              <a:srgbClr val="FFFFFF">
                <a:lumMod val="95000"/>
              </a:srgbClr>
            </a:solidFill>
            <a:prstDash val="solid"/>
          </a:ln>
          <a:effectLst>
            <a:outerShdw blurRad="254000" dist="127000" dir="2700000" algn="tl" rotWithShape="0">
              <a:prstClr val="black">
                <a:alpha val="40000"/>
              </a:prstClr>
            </a:outerShdw>
          </a:effectLst>
        </p:spPr>
        <p:txBody>
          <a:bodyPr rtlCol="0" anchor="ctr"/>
          <a:lstStyle/>
          <a:p>
            <a:pPr algn="ctr" defTabSz="685800">
              <a:defRPr/>
            </a:pPr>
            <a:endParaRPr lang="zh-CN" altLang="en-US" sz="1013" kern="0">
              <a:solidFill>
                <a:srgbClr val="005825"/>
              </a:solidFill>
              <a:latin typeface="Calibri"/>
              <a:ea typeface="宋体" panose="02010600030101010101" pitchFamily="2" charset="-122"/>
            </a:endParaRPr>
          </a:p>
        </p:txBody>
      </p:sp>
      <p:sp>
        <p:nvSpPr>
          <p:cNvPr id="87" name="文本框 86"/>
          <p:cNvSpPr txBox="1"/>
          <p:nvPr/>
        </p:nvSpPr>
        <p:spPr>
          <a:xfrm>
            <a:off x="336572" y="1720300"/>
            <a:ext cx="1886716" cy="969496"/>
          </a:xfrm>
          <a:prstGeom prst="rect">
            <a:avLst/>
          </a:prstGeom>
          <a:noFill/>
        </p:spPr>
        <p:txBody>
          <a:bodyPr vert="horz" wrap="square" rtlCol="0">
            <a:spAutoFit/>
          </a:bodyPr>
          <a:lstStyle/>
          <a:p>
            <a:pPr algn="dist"/>
            <a:r>
              <a:rPr lang="zh-CN" altLang="en-US" sz="5700" b="1" dirty="0">
                <a:solidFill>
                  <a:schemeClr val="bg1"/>
                </a:solidFill>
                <a:latin typeface="微软雅黑" panose="020B0503020204020204" pitchFamily="34" charset="-122"/>
                <a:ea typeface="微软雅黑" panose="020B0503020204020204" pitchFamily="34" charset="-122"/>
              </a:rPr>
              <a:t>目录</a:t>
            </a:r>
          </a:p>
        </p:txBody>
      </p:sp>
      <p:sp>
        <p:nvSpPr>
          <p:cNvPr id="5" name="圆角矩形 4"/>
          <p:cNvSpPr/>
          <p:nvPr/>
        </p:nvSpPr>
        <p:spPr>
          <a:xfrm>
            <a:off x="3130312" y="2452351"/>
            <a:ext cx="5878934"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6" name="圆角矩形 5"/>
          <p:cNvSpPr/>
          <p:nvPr/>
        </p:nvSpPr>
        <p:spPr>
          <a:xfrm>
            <a:off x="3128436" y="3234907"/>
            <a:ext cx="58808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8" name="文本框 7"/>
          <p:cNvSpPr txBox="1"/>
          <p:nvPr/>
        </p:nvSpPr>
        <p:spPr>
          <a:xfrm>
            <a:off x="2687756" y="2416303"/>
            <a:ext cx="444352" cy="707886"/>
          </a:xfrm>
          <a:prstGeom prst="rect">
            <a:avLst/>
          </a:prstGeom>
          <a:noFill/>
          <a:ln>
            <a:noFill/>
          </a:ln>
        </p:spPr>
        <p:txBody>
          <a:bodyPr wrap="none" rtlCol="0">
            <a:spAutoFit/>
          </a:bodyPr>
          <a:lstStyle/>
          <a:p>
            <a:r>
              <a:rPr lang="en-US" altLang="zh-CN" sz="4000" dirty="0" smtClean="0">
                <a:solidFill>
                  <a:srgbClr val="005825"/>
                </a:solidFill>
              </a:rPr>
              <a:t>1</a:t>
            </a:r>
            <a:endParaRPr lang="zh-CN" altLang="en-US" sz="4000" dirty="0">
              <a:solidFill>
                <a:srgbClr val="005825"/>
              </a:solidFill>
            </a:endParaRPr>
          </a:p>
        </p:txBody>
      </p:sp>
      <p:sp>
        <p:nvSpPr>
          <p:cNvPr id="4" name="矩形 3"/>
          <p:cNvSpPr/>
          <p:nvPr/>
        </p:nvSpPr>
        <p:spPr>
          <a:xfrm>
            <a:off x="3060700" y="3313371"/>
            <a:ext cx="4980851" cy="430887"/>
          </a:xfrm>
          <a:prstGeom prst="rect">
            <a:avLst/>
          </a:prstGeom>
        </p:spPr>
        <p:txBody>
          <a:bodyPr wrap="none">
            <a:spAutoFit/>
          </a:bodyPr>
          <a:lstStyle/>
          <a:p>
            <a:r>
              <a:rPr lang="zh-CN" altLang="en-US" sz="2200">
                <a:solidFill>
                  <a:schemeClr val="bg1"/>
                </a:solidFill>
                <a:latin typeface="微软雅黑" panose="020B0503020204020204" pitchFamily="34" charset="-122"/>
                <a:ea typeface="微软雅黑" panose="020B0503020204020204" pitchFamily="34" charset="-122"/>
              </a:rPr>
              <a:t>医学影像结构特征图的提</a:t>
            </a:r>
            <a:r>
              <a:rPr lang="zh-CN" altLang="en-US" sz="2200" smtClean="0">
                <a:solidFill>
                  <a:schemeClr val="bg1"/>
                </a:solidFill>
                <a:latin typeface="微软雅黑" panose="020B0503020204020204" pitchFamily="34" charset="-122"/>
                <a:ea typeface="微软雅黑" panose="020B0503020204020204" pitchFamily="34" charset="-122"/>
              </a:rPr>
              <a:t>取和</a:t>
            </a:r>
            <a:r>
              <a:rPr lang="zh-CN" altLang="en-US" sz="2200">
                <a:solidFill>
                  <a:schemeClr val="bg1"/>
                </a:solidFill>
                <a:latin typeface="微软雅黑" panose="020B0503020204020204" pitchFamily="34" charset="-122"/>
                <a:ea typeface="微软雅黑" panose="020B0503020204020204" pitchFamily="34" charset="-122"/>
              </a:rPr>
              <a:t>生成方法</a:t>
            </a:r>
          </a:p>
        </p:txBody>
      </p:sp>
      <p:sp>
        <p:nvSpPr>
          <p:cNvPr id="9" name="矩形 8"/>
          <p:cNvSpPr/>
          <p:nvPr/>
        </p:nvSpPr>
        <p:spPr>
          <a:xfrm>
            <a:off x="3060700" y="2412454"/>
            <a:ext cx="2723823" cy="540341"/>
          </a:xfrm>
          <a:prstGeom prst="rect">
            <a:avLst/>
          </a:prstGeom>
        </p:spPr>
        <p:txBody>
          <a:bodyPr wrap="none">
            <a:spAutoFit/>
          </a:bodyPr>
          <a:lstStyle/>
          <a:p>
            <a:pPr>
              <a:lnSpc>
                <a:spcPct val="150000"/>
              </a:lnSpc>
            </a:pPr>
            <a:r>
              <a:rPr lang="zh-CN" altLang="en-US" sz="2200" smtClean="0">
                <a:solidFill>
                  <a:schemeClr val="bg1"/>
                </a:solidFill>
                <a:latin typeface="微软雅黑" panose="020B0503020204020204" pitchFamily="34" charset="-122"/>
                <a:ea typeface="微软雅黑" panose="020B0503020204020204" pitchFamily="34" charset="-122"/>
              </a:rPr>
              <a:t>选题背</a:t>
            </a:r>
            <a:r>
              <a:rPr lang="zh-CN" altLang="en-US" sz="2200">
                <a:solidFill>
                  <a:schemeClr val="bg1"/>
                </a:solidFill>
                <a:latin typeface="微软雅黑" panose="020B0503020204020204" pitchFamily="34" charset="-122"/>
                <a:ea typeface="微软雅黑" panose="020B0503020204020204" pitchFamily="34" charset="-122"/>
              </a:rPr>
              <a:t>景</a:t>
            </a:r>
            <a:r>
              <a:rPr lang="zh-CN" altLang="en-US" sz="2200" smtClean="0">
                <a:solidFill>
                  <a:schemeClr val="bg1"/>
                </a:solidFill>
                <a:latin typeface="微软雅黑" panose="020B0503020204020204" pitchFamily="34" charset="-122"/>
                <a:ea typeface="微软雅黑" panose="020B0503020204020204" pitchFamily="34" charset="-122"/>
              </a:rPr>
              <a:t>及研究现状</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44" name="Freeform 7"/>
          <p:cNvSpPr>
            <a:spLocks noEditPoints="1"/>
          </p:cNvSpPr>
          <p:nvPr/>
        </p:nvSpPr>
        <p:spPr bwMode="auto">
          <a:xfrm>
            <a:off x="2585511" y="3975145"/>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 name="圆角矩形 44"/>
          <p:cNvSpPr/>
          <p:nvPr/>
        </p:nvSpPr>
        <p:spPr>
          <a:xfrm>
            <a:off x="3160236" y="4004034"/>
            <a:ext cx="5849010"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46" name="圆角矩形 45"/>
          <p:cNvSpPr/>
          <p:nvPr/>
        </p:nvSpPr>
        <p:spPr>
          <a:xfrm>
            <a:off x="3179236" y="4793463"/>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47" name="文本框 46"/>
          <p:cNvSpPr txBox="1"/>
          <p:nvPr/>
        </p:nvSpPr>
        <p:spPr>
          <a:xfrm>
            <a:off x="2713888" y="4755721"/>
            <a:ext cx="444352" cy="707886"/>
          </a:xfrm>
          <a:prstGeom prst="rect">
            <a:avLst/>
          </a:prstGeom>
          <a:noFill/>
          <a:ln>
            <a:noFill/>
          </a:ln>
        </p:spPr>
        <p:txBody>
          <a:bodyPr wrap="none" rtlCol="0">
            <a:spAutoFit/>
          </a:bodyPr>
          <a:lstStyle/>
          <a:p>
            <a:r>
              <a:rPr lang="en-US" altLang="zh-CN" sz="4000" dirty="0">
                <a:solidFill>
                  <a:srgbClr val="005825"/>
                </a:solidFill>
              </a:rPr>
              <a:t>4</a:t>
            </a:r>
            <a:endParaRPr lang="zh-CN" altLang="en-US" sz="4000" dirty="0">
              <a:solidFill>
                <a:srgbClr val="005825"/>
              </a:solidFill>
            </a:endParaRPr>
          </a:p>
        </p:txBody>
      </p:sp>
      <p:sp>
        <p:nvSpPr>
          <p:cNvPr id="48" name="文本框 47"/>
          <p:cNvSpPr txBox="1"/>
          <p:nvPr/>
        </p:nvSpPr>
        <p:spPr>
          <a:xfrm>
            <a:off x="2717679" y="3955286"/>
            <a:ext cx="444352" cy="707886"/>
          </a:xfrm>
          <a:prstGeom prst="rect">
            <a:avLst/>
          </a:prstGeom>
          <a:noFill/>
          <a:ln>
            <a:noFill/>
          </a:ln>
        </p:spPr>
        <p:txBody>
          <a:bodyPr wrap="none" rtlCol="0">
            <a:spAutoFit/>
          </a:bodyPr>
          <a:lstStyle/>
          <a:p>
            <a:r>
              <a:rPr lang="en-US" altLang="zh-CN" sz="4000" dirty="0">
                <a:solidFill>
                  <a:srgbClr val="005825"/>
                </a:solidFill>
              </a:rPr>
              <a:t>3</a:t>
            </a:r>
            <a:endParaRPr lang="zh-CN" altLang="en-US" sz="4000" dirty="0">
              <a:solidFill>
                <a:srgbClr val="005825"/>
              </a:solidFill>
            </a:endParaRPr>
          </a:p>
        </p:txBody>
      </p:sp>
      <p:sp>
        <p:nvSpPr>
          <p:cNvPr id="49" name="矩形 48"/>
          <p:cNvSpPr/>
          <p:nvPr/>
        </p:nvSpPr>
        <p:spPr>
          <a:xfrm>
            <a:off x="3060700" y="4747803"/>
            <a:ext cx="3352200" cy="546112"/>
          </a:xfrm>
          <a:prstGeom prst="rect">
            <a:avLst/>
          </a:prstGeom>
        </p:spPr>
        <p:txBody>
          <a:bodyPr wrap="none">
            <a:spAutoFit/>
          </a:bodyPr>
          <a:lstStyle/>
          <a:p>
            <a:pPr>
              <a:lnSpc>
                <a:spcPct val="150000"/>
              </a:lnSpc>
            </a:pPr>
            <a:r>
              <a:rPr lang="zh-CN" altLang="en-US" sz="2200" b="1">
                <a:solidFill>
                  <a:srgbClr val="FFC000"/>
                </a:solidFill>
                <a:ea typeface="微软雅黑" panose="020B0503020204020204" pitchFamily="34" charset="-122"/>
              </a:rPr>
              <a:t>合成医学影像的性能评估 </a:t>
            </a:r>
          </a:p>
        </p:txBody>
      </p:sp>
      <p:sp>
        <p:nvSpPr>
          <p:cNvPr id="50" name="矩形 49"/>
          <p:cNvSpPr/>
          <p:nvPr/>
        </p:nvSpPr>
        <p:spPr>
          <a:xfrm>
            <a:off x="3060700" y="3952543"/>
            <a:ext cx="5502168" cy="540341"/>
          </a:xfrm>
          <a:prstGeom prst="rect">
            <a:avLst/>
          </a:prstGeom>
        </p:spPr>
        <p:txBody>
          <a:bodyPr wrap="square">
            <a:spAutoFit/>
          </a:bodyPr>
          <a:lstStyle/>
          <a:p>
            <a:pPr>
              <a:lnSpc>
                <a:spcPct val="150000"/>
              </a:lnSpc>
            </a:pPr>
            <a:r>
              <a:rPr lang="zh-CN" altLang="en-US" sz="2200">
                <a:solidFill>
                  <a:srgbClr val="EEEAE8"/>
                </a:solidFill>
                <a:latin typeface="微软雅黑" panose="020B0503020204020204" pitchFamily="34" charset="-122"/>
                <a:ea typeface="微软雅黑" panose="020B0503020204020204" pitchFamily="34" charset="-122"/>
              </a:rPr>
              <a:t>基于结构特征图的多模态医学影像合成方法</a:t>
            </a:r>
          </a:p>
        </p:txBody>
      </p:sp>
      <p:sp>
        <p:nvSpPr>
          <p:cNvPr id="55" name="Freeform 7"/>
          <p:cNvSpPr>
            <a:spLocks noEditPoints="1"/>
          </p:cNvSpPr>
          <p:nvPr/>
        </p:nvSpPr>
        <p:spPr bwMode="auto">
          <a:xfrm>
            <a:off x="2601889" y="5565110"/>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 name="圆角矩形 55"/>
          <p:cNvSpPr/>
          <p:nvPr/>
        </p:nvSpPr>
        <p:spPr>
          <a:xfrm>
            <a:off x="3179236" y="5575430"/>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57" name="文本框 56"/>
          <p:cNvSpPr txBox="1"/>
          <p:nvPr/>
        </p:nvSpPr>
        <p:spPr>
          <a:xfrm>
            <a:off x="2722531" y="5556738"/>
            <a:ext cx="444352" cy="707886"/>
          </a:xfrm>
          <a:prstGeom prst="rect">
            <a:avLst/>
          </a:prstGeom>
          <a:noFill/>
          <a:ln>
            <a:noFill/>
          </a:ln>
        </p:spPr>
        <p:txBody>
          <a:bodyPr wrap="none" rtlCol="0">
            <a:spAutoFit/>
          </a:bodyPr>
          <a:lstStyle/>
          <a:p>
            <a:r>
              <a:rPr lang="en-US" altLang="zh-CN" sz="4000" dirty="0" smtClean="0">
                <a:solidFill>
                  <a:srgbClr val="005825"/>
                </a:solidFill>
              </a:rPr>
              <a:t>5</a:t>
            </a:r>
            <a:endParaRPr lang="zh-CN" altLang="en-US" sz="4000" dirty="0">
              <a:solidFill>
                <a:srgbClr val="005825"/>
              </a:solidFill>
            </a:endParaRPr>
          </a:p>
        </p:txBody>
      </p:sp>
      <p:sp>
        <p:nvSpPr>
          <p:cNvPr id="58" name="矩形 57"/>
          <p:cNvSpPr/>
          <p:nvPr/>
        </p:nvSpPr>
        <p:spPr>
          <a:xfrm>
            <a:off x="3060700" y="5549717"/>
            <a:ext cx="2159566" cy="540341"/>
          </a:xfrm>
          <a:prstGeom prst="rect">
            <a:avLst/>
          </a:prstGeom>
        </p:spPr>
        <p:txBody>
          <a:bodyPr wrap="none">
            <a:spAutoFit/>
          </a:bodyPr>
          <a:lstStyle/>
          <a:p>
            <a:pPr>
              <a:lnSpc>
                <a:spcPct val="150000"/>
              </a:lnSpc>
            </a:pPr>
            <a:r>
              <a:rPr lang="zh-CN" altLang="en-US" sz="2200" dirty="0" smtClean="0">
                <a:solidFill>
                  <a:schemeClr val="bg1"/>
                </a:solidFill>
                <a:latin typeface="微软雅黑" panose="020B0503020204020204" pitchFamily="34" charset="-122"/>
                <a:ea typeface="微软雅黑" panose="020B0503020204020204" pitchFamily="34" charset="-122"/>
              </a:rPr>
              <a:t>总结与研究展望</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16</a:t>
            </a:fld>
            <a:endParaRPr lang="zh-CN" altLang="en-US"/>
          </a:p>
        </p:txBody>
      </p:sp>
      <p:sp>
        <p:nvSpPr>
          <p:cNvPr id="30" name="矩形 29"/>
          <p:cNvSpPr/>
          <p:nvPr/>
        </p:nvSpPr>
        <p:spPr>
          <a:xfrm>
            <a:off x="8272371" y="2750841"/>
            <a:ext cx="603050" cy="415498"/>
          </a:xfrm>
          <a:prstGeom prst="rect">
            <a:avLst/>
          </a:prstGeom>
        </p:spPr>
        <p:txBody>
          <a:bodyPr wrap="non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P3-6</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8272371" y="3550171"/>
            <a:ext cx="995372" cy="415498"/>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P8-10</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8272371" y="4298574"/>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P12-15</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9" name="矩形 38"/>
          <p:cNvSpPr/>
          <p:nvPr/>
        </p:nvSpPr>
        <p:spPr>
          <a:xfrm>
            <a:off x="8272371" y="5098197"/>
            <a:ext cx="1309772"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P17-24</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40" name="矩形 39"/>
          <p:cNvSpPr/>
          <p:nvPr/>
        </p:nvSpPr>
        <p:spPr>
          <a:xfrm>
            <a:off x="8272371" y="5885939"/>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P26</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6407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1112805"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数据集</a:t>
            </a:r>
            <a:endParaRPr lang="zh-CN" altLang="en-US" sz="2400" b="1">
              <a:solidFill>
                <a:srgbClr val="005825"/>
              </a:solidFill>
              <a:latin typeface="黑体" panose="02010609060101010101" pitchFamily="49" charset="-122"/>
              <a:ea typeface="黑体" panose="02010609060101010101" pitchFamily="49" charset="-122"/>
            </a:endParaRPr>
          </a:p>
        </p:txBody>
      </p:sp>
      <p:sp>
        <p:nvSpPr>
          <p:cNvPr id="30" name="圆角矩形 29"/>
          <p:cNvSpPr/>
          <p:nvPr/>
        </p:nvSpPr>
        <p:spPr>
          <a:xfrm>
            <a:off x="500157" y="822988"/>
            <a:ext cx="3858258" cy="2145268"/>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en-US" altLang="zh-CN" sz="2000">
                <a:solidFill>
                  <a:srgbClr val="005825"/>
                </a:solidFill>
                <a:latin typeface="黑体" panose="02010609060101010101" pitchFamily="49" charset="-122"/>
                <a:ea typeface="黑体" panose="02010609060101010101" pitchFamily="49" charset="-122"/>
              </a:rPr>
              <a:t>BRATS2015</a:t>
            </a:r>
            <a:r>
              <a:rPr lang="zh-CN" altLang="en-US" sz="2000">
                <a:solidFill>
                  <a:srgbClr val="005825"/>
                </a:solidFill>
                <a:latin typeface="黑体" panose="02010609060101010101" pitchFamily="49" charset="-122"/>
                <a:ea typeface="黑体" panose="02010609060101010101" pitchFamily="49" charset="-122"/>
              </a:rPr>
              <a:t>数据集</a:t>
            </a:r>
          </a:p>
          <a:p>
            <a:pPr marL="285750" indent="-285750">
              <a:lnSpc>
                <a:spcPct val="150000"/>
              </a:lnSpc>
              <a:buFont typeface="Wingdings" panose="05000000000000000000" pitchFamily="2" charset="2"/>
              <a:buChar char="l"/>
            </a:pPr>
            <a:r>
              <a:rPr lang="en-US" altLang="zh-CN" sz="2000">
                <a:solidFill>
                  <a:srgbClr val="005825"/>
                </a:solidFill>
                <a:latin typeface="黑体" panose="02010609060101010101" pitchFamily="49" charset="-122"/>
                <a:ea typeface="黑体" panose="02010609060101010101" pitchFamily="49" charset="-122"/>
              </a:rPr>
              <a:t>Kaggle Chest X-ray</a:t>
            </a:r>
            <a:r>
              <a:rPr lang="zh-CN" altLang="en-US" sz="2000">
                <a:solidFill>
                  <a:srgbClr val="005825"/>
                </a:solidFill>
                <a:latin typeface="黑体" panose="02010609060101010101" pitchFamily="49" charset="-122"/>
                <a:ea typeface="黑体" panose="02010609060101010101" pitchFamily="49" charset="-122"/>
              </a:rPr>
              <a:t>数据集</a:t>
            </a:r>
          </a:p>
          <a:p>
            <a:pPr marL="285750" indent="-285750">
              <a:lnSpc>
                <a:spcPct val="150000"/>
              </a:lnSpc>
              <a:buFont typeface="Wingdings" panose="05000000000000000000" pitchFamily="2" charset="2"/>
              <a:buChar char="l"/>
            </a:pPr>
            <a:r>
              <a:rPr lang="en-US" altLang="zh-CN" sz="2000">
                <a:solidFill>
                  <a:srgbClr val="005825"/>
                </a:solidFill>
                <a:latin typeface="黑体" panose="02010609060101010101" pitchFamily="49" charset="-122"/>
                <a:ea typeface="黑体" panose="02010609060101010101" pitchFamily="49" charset="-122"/>
              </a:rPr>
              <a:t>Kaggle Lung CT</a:t>
            </a:r>
            <a:r>
              <a:rPr lang="zh-CN" altLang="en-US" sz="2000">
                <a:solidFill>
                  <a:srgbClr val="005825"/>
                </a:solidFill>
                <a:latin typeface="黑体" panose="02010609060101010101" pitchFamily="49" charset="-122"/>
                <a:ea typeface="黑体" panose="02010609060101010101" pitchFamily="49" charset="-122"/>
              </a:rPr>
              <a:t>数据</a:t>
            </a:r>
            <a:r>
              <a:rPr lang="zh-CN" altLang="en-US" sz="2000" smtClean="0">
                <a:solidFill>
                  <a:srgbClr val="005825"/>
                </a:solidFill>
                <a:latin typeface="黑体" panose="02010609060101010101" pitchFamily="49" charset="-122"/>
                <a:ea typeface="黑体" panose="02010609060101010101" pitchFamily="49" charset="-122"/>
              </a:rPr>
              <a:t>集</a:t>
            </a:r>
          </a:p>
          <a:p>
            <a:pPr marL="285750" indent="-285750">
              <a:lnSpc>
                <a:spcPct val="150000"/>
              </a:lnSpc>
              <a:buFont typeface="Wingdings" panose="05000000000000000000" pitchFamily="2" charset="2"/>
              <a:buChar char="l"/>
            </a:pPr>
            <a:r>
              <a:rPr lang="en-US" altLang="zh-CN" sz="2000" smtClean="0">
                <a:solidFill>
                  <a:srgbClr val="005825"/>
                </a:solidFill>
                <a:latin typeface="黑体" panose="02010609060101010101" pitchFamily="49" charset="-122"/>
                <a:ea typeface="黑体" panose="02010609060101010101" pitchFamily="49" charset="-122"/>
              </a:rPr>
              <a:t>DRIVE</a:t>
            </a:r>
            <a:r>
              <a:rPr lang="zh-CN" altLang="en-US" sz="2000" smtClean="0">
                <a:solidFill>
                  <a:srgbClr val="005825"/>
                </a:solidFill>
                <a:latin typeface="黑体" panose="02010609060101010101" pitchFamily="49" charset="-122"/>
                <a:ea typeface="黑体" panose="02010609060101010101" pitchFamily="49" charset="-122"/>
              </a:rPr>
              <a:t>视网膜图像数据集</a:t>
            </a:r>
          </a:p>
        </p:txBody>
      </p:sp>
      <p:pic>
        <p:nvPicPr>
          <p:cNvPr id="31" name="图片 30"/>
          <p:cNvPicPr>
            <a:picLocks noChangeAspect="1"/>
          </p:cNvPicPr>
          <p:nvPr/>
        </p:nvPicPr>
        <p:blipFill>
          <a:blip r:embed="rId3"/>
          <a:stretch>
            <a:fillRect/>
          </a:stretch>
        </p:blipFill>
        <p:spPr>
          <a:xfrm>
            <a:off x="1758363" y="3146910"/>
            <a:ext cx="5832649" cy="3311652"/>
          </a:xfrm>
          <a:prstGeom prst="rect">
            <a:avLst/>
          </a:prstGeom>
        </p:spPr>
      </p:pic>
      <p:sp>
        <p:nvSpPr>
          <p:cNvPr id="32" name="圆角矩形 31"/>
          <p:cNvSpPr/>
          <p:nvPr/>
        </p:nvSpPr>
        <p:spPr>
          <a:xfrm>
            <a:off x="4452257" y="822988"/>
            <a:ext cx="4435050" cy="2145268"/>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en-US" altLang="zh-CN" sz="2000" smtClean="0">
                <a:solidFill>
                  <a:srgbClr val="005825"/>
                </a:solidFill>
                <a:latin typeface="黑体" panose="02010609060101010101" pitchFamily="49" charset="-122"/>
                <a:ea typeface="黑体" panose="02010609060101010101" pitchFamily="49" charset="-122"/>
              </a:rPr>
              <a:t>FIRE</a:t>
            </a:r>
            <a:r>
              <a:rPr lang="zh-CN" altLang="en-US" sz="2000">
                <a:solidFill>
                  <a:srgbClr val="005825"/>
                </a:solidFill>
                <a:latin typeface="黑体" panose="02010609060101010101" pitchFamily="49" charset="-122"/>
                <a:ea typeface="黑体" panose="02010609060101010101" pitchFamily="49" charset="-122"/>
              </a:rPr>
              <a:t>视网膜图像数据集</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天池全球数据智能大赛</a:t>
            </a:r>
            <a:r>
              <a:rPr lang="en-US" altLang="zh-CN" sz="2000">
                <a:solidFill>
                  <a:srgbClr val="005825"/>
                </a:solidFill>
                <a:latin typeface="黑体" panose="02010609060101010101" pitchFamily="49" charset="-122"/>
                <a:ea typeface="黑体" panose="02010609060101010101" pitchFamily="49" charset="-122"/>
              </a:rPr>
              <a:t>(2019)</a:t>
            </a:r>
            <a:r>
              <a:rPr lang="zh-CN" altLang="en-US" sz="2000">
                <a:solidFill>
                  <a:srgbClr val="005825"/>
                </a:solidFill>
                <a:latin typeface="黑体" panose="02010609060101010101" pitchFamily="49" charset="-122"/>
                <a:ea typeface="黑体" panose="02010609060101010101" pitchFamily="49" charset="-122"/>
              </a:rPr>
              <a:t>数据集（</a:t>
            </a:r>
            <a:r>
              <a:rPr lang="en-US" altLang="zh-CN" sz="2000">
                <a:solidFill>
                  <a:srgbClr val="005825"/>
                </a:solidFill>
                <a:latin typeface="黑体" panose="02010609060101010101" pitchFamily="49" charset="-122"/>
                <a:ea typeface="黑体" panose="02010609060101010101" pitchFamily="49" charset="-122"/>
              </a:rPr>
              <a:t>TC Lung CT</a:t>
            </a:r>
            <a:r>
              <a:rPr lang="zh-CN" altLang="en-US" sz="2000" smtClean="0">
                <a:solidFill>
                  <a:srgbClr val="005825"/>
                </a:solidFill>
                <a:latin typeface="黑体" panose="02010609060101010101" pitchFamily="49" charset="-122"/>
                <a:ea typeface="黑体" panose="02010609060101010101" pitchFamily="49" charset="-122"/>
              </a:rPr>
              <a:t>）</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zh-CN" altLang="en-US" sz="2000">
              <a:solidFill>
                <a:srgbClr val="005825"/>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17</a:t>
            </a:fld>
            <a:endParaRPr lang="zh-CN" altLang="en-US"/>
          </a:p>
        </p:txBody>
      </p:sp>
    </p:spTree>
    <p:extLst>
      <p:ext uri="{BB962C8B-B14F-4D97-AF65-F5344CB8AC3E}">
        <p14:creationId xmlns:p14="http://schemas.microsoft.com/office/powerpoint/2010/main" val="1770550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3573315" y="4471050"/>
            <a:ext cx="5317809" cy="2326476"/>
          </a:xfrm>
          <a:prstGeom prst="rect">
            <a:avLst/>
          </a:prstGeom>
        </p:spPr>
      </p:pic>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18</a:t>
            </a:fld>
            <a:endParaRPr lang="zh-CN" altLang="en-US"/>
          </a:p>
        </p:txBody>
      </p:sp>
      <p:sp>
        <p:nvSpPr>
          <p:cNvPr id="11" name="灯片编号占位符 3"/>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18</a:t>
            </a:fld>
            <a:endParaRPr lang="zh-CN" altLang="en-US"/>
          </a:p>
        </p:txBody>
      </p:sp>
      <p:sp>
        <p:nvSpPr>
          <p:cNvPr id="12"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13" name="文本框 12"/>
          <p:cNvSpPr txBox="1"/>
          <p:nvPr/>
        </p:nvSpPr>
        <p:spPr>
          <a:xfrm>
            <a:off x="459591" y="59118"/>
            <a:ext cx="3898824"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4.</a:t>
            </a:r>
            <a:r>
              <a:rPr lang="zh-CN" altLang="en-US" sz="2400" b="1" smtClean="0">
                <a:solidFill>
                  <a:srgbClr val="005825"/>
                </a:solidFill>
                <a:latin typeface="黑体" panose="02010609060101010101" pitchFamily="49" charset="-122"/>
                <a:ea typeface="黑体" panose="02010609060101010101" pitchFamily="49" charset="-122"/>
              </a:rPr>
              <a:t>合</a:t>
            </a:r>
            <a:r>
              <a:rPr lang="zh-CN" altLang="en-US" sz="2400" b="1">
                <a:solidFill>
                  <a:srgbClr val="005825"/>
                </a:solidFill>
                <a:latin typeface="黑体" panose="02010609060101010101" pitchFamily="49" charset="-122"/>
                <a:ea typeface="黑体" panose="02010609060101010101" pitchFamily="49" charset="-122"/>
              </a:rPr>
              <a:t>成医学影像的性能评估</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14" name="文本框 13"/>
          <p:cNvSpPr txBox="1"/>
          <p:nvPr/>
        </p:nvSpPr>
        <p:spPr>
          <a:xfrm>
            <a:off x="110653" y="640504"/>
            <a:ext cx="6628814" cy="430887"/>
          </a:xfrm>
          <a:prstGeom prst="rect">
            <a:avLst/>
          </a:prstGeom>
          <a:noFill/>
        </p:spPr>
        <p:txBody>
          <a:bodyPr wrap="square" rtlCol="0">
            <a:spAutoFit/>
          </a:bodyPr>
          <a:lstStyle/>
          <a:p>
            <a:pPr>
              <a:defRPr/>
            </a:pPr>
            <a:r>
              <a:rPr lang="en-US" altLang="zh-CN" sz="2200" b="1" smtClean="0"/>
              <a:t>4.1 </a:t>
            </a:r>
            <a:r>
              <a:rPr lang="zh-CN" altLang="en-US" sz="2200" b="1"/>
              <a:t>多模态医学影像合成方法的消融实验</a:t>
            </a:r>
          </a:p>
        </p:txBody>
      </p:sp>
      <p:grpSp>
        <p:nvGrpSpPr>
          <p:cNvPr id="5" name="组合 4"/>
          <p:cNvGrpSpPr/>
          <p:nvPr/>
        </p:nvGrpSpPr>
        <p:grpSpPr>
          <a:xfrm>
            <a:off x="901621" y="1077161"/>
            <a:ext cx="7329238" cy="2125321"/>
            <a:chOff x="-353012" y="1186879"/>
            <a:chExt cx="7456545" cy="2099078"/>
          </a:xfrm>
        </p:grpSpPr>
        <p:pic>
          <p:nvPicPr>
            <p:cNvPr id="10" name="图片 9"/>
            <p:cNvPicPr>
              <a:picLocks noChangeAspect="1"/>
            </p:cNvPicPr>
            <p:nvPr/>
          </p:nvPicPr>
          <p:blipFill rotWithShape="1">
            <a:blip r:embed="rId4"/>
            <a:srcRect b="91962"/>
            <a:stretch/>
          </p:blipFill>
          <p:spPr>
            <a:xfrm>
              <a:off x="-353012" y="1186879"/>
              <a:ext cx="7306195" cy="239755"/>
            </a:xfrm>
            <a:prstGeom prst="rect">
              <a:avLst/>
            </a:prstGeom>
          </p:spPr>
        </p:pic>
        <p:pic>
          <p:nvPicPr>
            <p:cNvPr id="4" name="图片 3"/>
            <p:cNvPicPr>
              <a:picLocks noChangeAspect="1"/>
            </p:cNvPicPr>
            <p:nvPr/>
          </p:nvPicPr>
          <p:blipFill>
            <a:blip r:embed="rId5"/>
            <a:stretch>
              <a:fillRect/>
            </a:stretch>
          </p:blipFill>
          <p:spPr>
            <a:xfrm>
              <a:off x="-353012" y="1405469"/>
              <a:ext cx="7456545" cy="1880488"/>
            </a:xfrm>
            <a:prstGeom prst="rect">
              <a:avLst/>
            </a:prstGeom>
          </p:spPr>
        </p:pic>
      </p:grpSp>
      <p:sp>
        <p:nvSpPr>
          <p:cNvPr id="16" name="圆角矩形 15"/>
          <p:cNvSpPr/>
          <p:nvPr/>
        </p:nvSpPr>
        <p:spPr>
          <a:xfrm>
            <a:off x="3920842" y="3290450"/>
            <a:ext cx="5029200" cy="1123712"/>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各项改进均有提升效果</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模型</a:t>
            </a:r>
            <a:r>
              <a:rPr lang="en-US" altLang="zh-CN" sz="2000">
                <a:solidFill>
                  <a:srgbClr val="005825"/>
                </a:solidFill>
                <a:latin typeface="黑体" panose="02010609060101010101" pitchFamily="49" charset="-122"/>
                <a:ea typeface="黑体" panose="02010609060101010101" pitchFamily="49" charset="-122"/>
              </a:rPr>
              <a:t>E</a:t>
            </a:r>
            <a:r>
              <a:rPr lang="zh-CN" altLang="en-US" sz="2000">
                <a:solidFill>
                  <a:srgbClr val="005825"/>
                </a:solidFill>
                <a:latin typeface="黑体" panose="02010609060101010101" pitchFamily="49" charset="-122"/>
                <a:ea typeface="黑体" panose="02010609060101010101" pitchFamily="49" charset="-122"/>
              </a:rPr>
              <a:t>：未筛选标签，合成病灶超出</a:t>
            </a:r>
            <a:r>
              <a:rPr lang="zh-CN" altLang="en-US" sz="2000" smtClean="0">
                <a:solidFill>
                  <a:srgbClr val="005825"/>
                </a:solidFill>
                <a:latin typeface="黑体" panose="02010609060101010101" pitchFamily="49" charset="-122"/>
                <a:ea typeface="黑体" panose="02010609060101010101" pitchFamily="49" charset="-122"/>
              </a:rPr>
              <a:t>脑外</a:t>
            </a:r>
            <a:endParaRPr lang="zh-CN" altLang="en-US" sz="2000">
              <a:solidFill>
                <a:srgbClr val="005825"/>
              </a:solidFill>
              <a:latin typeface="黑体" panose="02010609060101010101" pitchFamily="49" charset="-122"/>
              <a:ea typeface="黑体" panose="02010609060101010101" pitchFamily="49" charset="-122"/>
            </a:endParaRPr>
          </a:p>
        </p:txBody>
      </p:sp>
      <p:sp>
        <p:nvSpPr>
          <p:cNvPr id="17" name="圆角矩形 16"/>
          <p:cNvSpPr/>
          <p:nvPr/>
        </p:nvSpPr>
        <p:spPr>
          <a:xfrm>
            <a:off x="394674" y="3295749"/>
            <a:ext cx="2833431" cy="3484721"/>
          </a:xfrm>
          <a:prstGeom prst="roundRect">
            <a:avLst>
              <a:gd name="adj" fmla="val 10059"/>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各项改进基本均提升了相似性指标</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模型</a:t>
            </a:r>
            <a:r>
              <a:rPr lang="en-US" altLang="zh-CN" sz="2000">
                <a:solidFill>
                  <a:srgbClr val="005825"/>
                </a:solidFill>
                <a:latin typeface="黑体" panose="02010609060101010101" pitchFamily="49" charset="-122"/>
                <a:ea typeface="黑体" panose="02010609060101010101" pitchFamily="49" charset="-122"/>
              </a:rPr>
              <a:t>E</a:t>
            </a:r>
            <a:r>
              <a:rPr lang="zh-CN" altLang="en-US" sz="2000" smtClean="0">
                <a:solidFill>
                  <a:srgbClr val="005825"/>
                </a:solidFill>
                <a:latin typeface="黑体" panose="02010609060101010101" pitchFamily="49" charset="-122"/>
                <a:ea typeface="黑体" panose="02010609060101010101" pitchFamily="49" charset="-122"/>
              </a:rPr>
              <a:t>：标</a:t>
            </a:r>
            <a:r>
              <a:rPr lang="zh-CN" altLang="en-US" sz="2000">
                <a:solidFill>
                  <a:srgbClr val="005825"/>
                </a:solidFill>
                <a:latin typeface="黑体" panose="02010609060101010101" pitchFamily="49" charset="-122"/>
                <a:ea typeface="黑体" panose="02010609060101010101" pitchFamily="49" charset="-122"/>
              </a:rPr>
              <a:t>签未过滤，相似度略有下降</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采用结构特征</a:t>
            </a:r>
            <a:r>
              <a:rPr lang="zh-CN" altLang="en-US" sz="2000" smtClean="0">
                <a:solidFill>
                  <a:srgbClr val="005825"/>
                </a:solidFill>
                <a:latin typeface="黑体" panose="02010609060101010101" pitchFamily="49" charset="-122"/>
                <a:ea typeface="黑体" panose="02010609060101010101" pitchFamily="49" charset="-122"/>
              </a:rPr>
              <a:t>图输入，提</a:t>
            </a:r>
            <a:r>
              <a:rPr lang="zh-CN" altLang="en-US" sz="2000">
                <a:solidFill>
                  <a:srgbClr val="005825"/>
                </a:solidFill>
                <a:latin typeface="黑体" panose="02010609060101010101" pitchFamily="49" charset="-122"/>
                <a:ea typeface="黑体" panose="02010609060101010101" pitchFamily="49" charset="-122"/>
              </a:rPr>
              <a:t>升效果最突出</a:t>
            </a:r>
          </a:p>
        </p:txBody>
      </p:sp>
      <p:cxnSp>
        <p:nvCxnSpPr>
          <p:cNvPr id="6" name="直接箭头连接符 5"/>
          <p:cNvCxnSpPr/>
          <p:nvPr/>
        </p:nvCxnSpPr>
        <p:spPr>
          <a:xfrm flipV="1">
            <a:off x="8189913" y="1356609"/>
            <a:ext cx="1660" cy="168979"/>
          </a:xfrm>
          <a:prstGeom prst="straightConnector1">
            <a:avLst/>
          </a:prstGeom>
          <a:ln w="28575">
            <a:solidFill>
              <a:srgbClr val="CC33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flipH="1">
            <a:off x="7437120" y="6436360"/>
            <a:ext cx="599440" cy="380156"/>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p:cNvSpPr/>
          <p:nvPr/>
        </p:nvSpPr>
        <p:spPr>
          <a:xfrm flipH="1">
            <a:off x="4429760" y="5312734"/>
            <a:ext cx="365760" cy="375076"/>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177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19</a:t>
            </a:fld>
            <a:endParaRPr lang="zh-CN" altLang="en-US"/>
          </a:p>
        </p:txBody>
      </p:sp>
      <p:sp>
        <p:nvSpPr>
          <p:cNvPr id="11" name="灯片编号占位符 3"/>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19</a:t>
            </a:fld>
            <a:endParaRPr lang="zh-CN" altLang="en-US"/>
          </a:p>
        </p:txBody>
      </p:sp>
      <p:pic>
        <p:nvPicPr>
          <p:cNvPr id="4" name="图片 3"/>
          <p:cNvPicPr>
            <a:picLocks noChangeAspect="1"/>
          </p:cNvPicPr>
          <p:nvPr/>
        </p:nvPicPr>
        <p:blipFill>
          <a:blip r:embed="rId3"/>
          <a:stretch>
            <a:fillRect/>
          </a:stretch>
        </p:blipFill>
        <p:spPr>
          <a:xfrm>
            <a:off x="2798" y="3560617"/>
            <a:ext cx="5824692" cy="2856759"/>
          </a:xfrm>
          <a:prstGeom prst="rect">
            <a:avLst/>
          </a:prstGeom>
        </p:spPr>
      </p:pic>
      <p:grpSp>
        <p:nvGrpSpPr>
          <p:cNvPr id="5" name="组合 4"/>
          <p:cNvGrpSpPr/>
          <p:nvPr/>
        </p:nvGrpSpPr>
        <p:grpSpPr>
          <a:xfrm>
            <a:off x="41726" y="1079990"/>
            <a:ext cx="8964352" cy="2017282"/>
            <a:chOff x="41726" y="1440208"/>
            <a:chExt cx="8964352" cy="2017282"/>
          </a:xfrm>
        </p:grpSpPr>
        <p:pic>
          <p:nvPicPr>
            <p:cNvPr id="6" name="图片 5"/>
            <p:cNvPicPr>
              <a:picLocks noChangeAspect="1"/>
            </p:cNvPicPr>
            <p:nvPr/>
          </p:nvPicPr>
          <p:blipFill rotWithShape="1">
            <a:blip r:embed="rId4"/>
            <a:srcRect b="85714"/>
            <a:stretch/>
          </p:blipFill>
          <p:spPr>
            <a:xfrm>
              <a:off x="41726" y="1440208"/>
              <a:ext cx="8960295" cy="342895"/>
            </a:xfrm>
            <a:prstGeom prst="rect">
              <a:avLst/>
            </a:prstGeom>
          </p:spPr>
        </p:pic>
        <p:pic>
          <p:nvPicPr>
            <p:cNvPr id="7" name="图片 6"/>
            <p:cNvPicPr>
              <a:picLocks noChangeAspect="1"/>
            </p:cNvPicPr>
            <p:nvPr/>
          </p:nvPicPr>
          <p:blipFill rotWithShape="1">
            <a:blip r:embed="rId4"/>
            <a:srcRect t="30242"/>
            <a:stretch/>
          </p:blipFill>
          <p:spPr>
            <a:xfrm>
              <a:off x="45783" y="1783103"/>
              <a:ext cx="8960295" cy="1674387"/>
            </a:xfrm>
            <a:prstGeom prst="rect">
              <a:avLst/>
            </a:prstGeom>
          </p:spPr>
        </p:pic>
      </p:grpSp>
      <p:sp>
        <p:nvSpPr>
          <p:cNvPr id="8" name="灯片编号占位符 3"/>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19</a:t>
            </a:fld>
            <a:endParaRPr lang="zh-CN" altLang="en-US"/>
          </a:p>
        </p:txBody>
      </p:sp>
      <p:sp>
        <p:nvSpPr>
          <p:cNvPr id="9"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10" name="文本框 9"/>
          <p:cNvSpPr txBox="1"/>
          <p:nvPr/>
        </p:nvSpPr>
        <p:spPr>
          <a:xfrm>
            <a:off x="459591" y="59118"/>
            <a:ext cx="3898824"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4.</a:t>
            </a:r>
            <a:r>
              <a:rPr lang="zh-CN" altLang="en-US" sz="2400" b="1" smtClean="0">
                <a:solidFill>
                  <a:srgbClr val="005825"/>
                </a:solidFill>
                <a:latin typeface="黑体" panose="02010609060101010101" pitchFamily="49" charset="-122"/>
                <a:ea typeface="黑体" panose="02010609060101010101" pitchFamily="49" charset="-122"/>
              </a:rPr>
              <a:t>合</a:t>
            </a:r>
            <a:r>
              <a:rPr lang="zh-CN" altLang="en-US" sz="2400" b="1">
                <a:solidFill>
                  <a:srgbClr val="005825"/>
                </a:solidFill>
                <a:latin typeface="黑体" panose="02010609060101010101" pitchFamily="49" charset="-122"/>
                <a:ea typeface="黑体" panose="02010609060101010101" pitchFamily="49" charset="-122"/>
              </a:rPr>
              <a:t>成医学影像的性能评估</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12" name="文本框 11"/>
          <p:cNvSpPr txBox="1"/>
          <p:nvPr/>
        </p:nvSpPr>
        <p:spPr>
          <a:xfrm>
            <a:off x="110653" y="640504"/>
            <a:ext cx="7933890" cy="430887"/>
          </a:xfrm>
          <a:prstGeom prst="rect">
            <a:avLst/>
          </a:prstGeom>
          <a:noFill/>
        </p:spPr>
        <p:txBody>
          <a:bodyPr wrap="square" rtlCol="0">
            <a:spAutoFit/>
          </a:bodyPr>
          <a:lstStyle/>
          <a:p>
            <a:pPr>
              <a:defRPr/>
            </a:pPr>
            <a:r>
              <a:rPr lang="en-US" altLang="zh-CN" sz="2200" b="1" smtClean="0"/>
              <a:t>4.2 </a:t>
            </a:r>
            <a:r>
              <a:rPr lang="zh-CN" altLang="en-US" sz="2200" b="1"/>
              <a:t>合成医学影像数据与真实医学影像数据的相似性评</a:t>
            </a:r>
            <a:r>
              <a:rPr lang="zh-CN" altLang="en-US" sz="2200" b="1" smtClean="0"/>
              <a:t>估</a:t>
            </a:r>
            <a:endParaRPr lang="zh-CN" altLang="en-US" sz="2200" b="1"/>
          </a:p>
        </p:txBody>
      </p:sp>
      <p:sp>
        <p:nvSpPr>
          <p:cNvPr id="13" name="圆角矩形 12"/>
          <p:cNvSpPr/>
          <p:nvPr/>
        </p:nvSpPr>
        <p:spPr>
          <a:xfrm>
            <a:off x="5924475" y="3560617"/>
            <a:ext cx="3105256" cy="3000732"/>
          </a:xfrm>
          <a:prstGeom prst="roundRect">
            <a:avLst>
              <a:gd name="adj" fmla="val 8375"/>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各个数据集上的评估结果均优于</a:t>
            </a:r>
            <a:r>
              <a:rPr lang="en-US" altLang="zh-CN" sz="2000">
                <a:solidFill>
                  <a:srgbClr val="005825"/>
                </a:solidFill>
                <a:latin typeface="黑体" panose="02010609060101010101" pitchFamily="49" charset="-122"/>
                <a:ea typeface="黑体" panose="02010609060101010101" pitchFamily="49" charset="-122"/>
              </a:rPr>
              <a:t>SkrGAN</a:t>
            </a:r>
            <a:r>
              <a:rPr lang="zh-CN" altLang="en-US" sz="2000">
                <a:solidFill>
                  <a:srgbClr val="005825"/>
                </a:solidFill>
                <a:latin typeface="黑体" panose="02010609060101010101" pitchFamily="49" charset="-122"/>
                <a:ea typeface="黑体" panose="02010609060101010101" pitchFamily="49" charset="-122"/>
              </a:rPr>
              <a:t>等合成方法</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肿瘤部分相似度略高于整体图像</a:t>
            </a:r>
            <a:r>
              <a:rPr lang="en-US" altLang="zh-CN" sz="2000">
                <a:solidFill>
                  <a:srgbClr val="005825"/>
                </a:solidFill>
                <a:latin typeface="黑体" panose="02010609060101010101" pitchFamily="49" charset="-122"/>
                <a:ea typeface="黑体" panose="02010609060101010101" pitchFamily="49" charset="-122"/>
              </a:rPr>
              <a:t>--&gt;</a:t>
            </a:r>
            <a:r>
              <a:rPr lang="zh-CN" altLang="en-US" sz="2000">
                <a:solidFill>
                  <a:srgbClr val="005825"/>
                </a:solidFill>
                <a:latin typeface="黑体" panose="02010609060101010101" pitchFamily="49" charset="-122"/>
                <a:ea typeface="黑体" panose="02010609060101010101" pitchFamily="49" charset="-122"/>
              </a:rPr>
              <a:t>病灶生成指导损失效果良</a:t>
            </a:r>
            <a:r>
              <a:rPr lang="zh-CN" altLang="en-US" sz="2000" smtClean="0">
                <a:solidFill>
                  <a:srgbClr val="005825"/>
                </a:solidFill>
                <a:latin typeface="黑体" panose="02010609060101010101" pitchFamily="49" charset="-122"/>
                <a:ea typeface="黑体" panose="02010609060101010101" pitchFamily="49" charset="-122"/>
              </a:rPr>
              <a:t>好</a:t>
            </a:r>
            <a:endParaRPr lang="zh-CN" altLang="en-US" sz="2000">
              <a:solidFill>
                <a:srgbClr val="00582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44278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7"/>
          <p:cNvSpPr>
            <a:spLocks noEditPoints="1"/>
          </p:cNvSpPr>
          <p:nvPr/>
        </p:nvSpPr>
        <p:spPr bwMode="auto">
          <a:xfrm>
            <a:off x="2555588" y="3205537"/>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 name="文本框 23"/>
          <p:cNvSpPr txBox="1"/>
          <p:nvPr/>
        </p:nvSpPr>
        <p:spPr>
          <a:xfrm>
            <a:off x="2676230" y="3197165"/>
            <a:ext cx="444352" cy="707886"/>
          </a:xfrm>
          <a:prstGeom prst="rect">
            <a:avLst/>
          </a:prstGeom>
          <a:noFill/>
          <a:ln>
            <a:noFill/>
          </a:ln>
        </p:spPr>
        <p:txBody>
          <a:bodyPr wrap="none" rtlCol="0">
            <a:spAutoFit/>
          </a:bodyPr>
          <a:lstStyle/>
          <a:p>
            <a:r>
              <a:rPr lang="en-US" altLang="zh-CN" sz="4000" dirty="0" smtClean="0">
                <a:solidFill>
                  <a:srgbClr val="005825"/>
                </a:solidFill>
              </a:rPr>
              <a:t>2</a:t>
            </a:r>
            <a:endParaRPr lang="zh-CN" altLang="en-US" sz="4000" dirty="0">
              <a:solidFill>
                <a:srgbClr val="005825"/>
              </a:solidFill>
            </a:endParaRPr>
          </a:p>
        </p:txBody>
      </p:sp>
      <p:sp>
        <p:nvSpPr>
          <p:cNvPr id="51" name="Freeform 7"/>
          <p:cNvSpPr>
            <a:spLocks noEditPoints="1"/>
          </p:cNvSpPr>
          <p:nvPr/>
        </p:nvSpPr>
        <p:spPr bwMode="auto">
          <a:xfrm>
            <a:off x="2593246" y="4764093"/>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 name="Freeform 7"/>
          <p:cNvSpPr>
            <a:spLocks noEditPoints="1"/>
          </p:cNvSpPr>
          <p:nvPr/>
        </p:nvSpPr>
        <p:spPr bwMode="auto">
          <a:xfrm>
            <a:off x="2555588" y="2436162"/>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6" name="圆角矩形 85"/>
          <p:cNvSpPr/>
          <p:nvPr/>
        </p:nvSpPr>
        <p:spPr>
          <a:xfrm rot="5400000">
            <a:off x="-1246762" y="108224"/>
            <a:ext cx="5004886" cy="2423378"/>
          </a:xfrm>
          <a:prstGeom prst="roundRect">
            <a:avLst>
              <a:gd name="adj" fmla="val 50000"/>
            </a:avLst>
          </a:prstGeom>
          <a:solidFill>
            <a:srgbClr val="005825"/>
          </a:solidFill>
          <a:ln w="25400" cap="flat" cmpd="sng" algn="ctr">
            <a:solidFill>
              <a:srgbClr val="FFFFFF">
                <a:lumMod val="95000"/>
              </a:srgbClr>
            </a:solidFill>
            <a:prstDash val="solid"/>
          </a:ln>
          <a:effectLst>
            <a:outerShdw blurRad="254000" dist="127000" dir="2700000" algn="tl" rotWithShape="0">
              <a:prstClr val="black">
                <a:alpha val="40000"/>
              </a:prstClr>
            </a:outerShdw>
          </a:effectLst>
        </p:spPr>
        <p:txBody>
          <a:bodyPr rtlCol="0" anchor="ctr"/>
          <a:lstStyle/>
          <a:p>
            <a:pPr algn="ctr" defTabSz="685800">
              <a:defRPr/>
            </a:pPr>
            <a:endParaRPr lang="zh-CN" altLang="en-US" sz="1013" kern="0">
              <a:solidFill>
                <a:srgbClr val="005825"/>
              </a:solidFill>
              <a:latin typeface="Calibri"/>
              <a:ea typeface="宋体" panose="02010600030101010101" pitchFamily="2" charset="-122"/>
            </a:endParaRPr>
          </a:p>
        </p:txBody>
      </p:sp>
      <p:sp>
        <p:nvSpPr>
          <p:cNvPr id="87" name="文本框 86"/>
          <p:cNvSpPr txBox="1"/>
          <p:nvPr/>
        </p:nvSpPr>
        <p:spPr>
          <a:xfrm>
            <a:off x="336572" y="1720300"/>
            <a:ext cx="1886716" cy="969496"/>
          </a:xfrm>
          <a:prstGeom prst="rect">
            <a:avLst/>
          </a:prstGeom>
          <a:noFill/>
        </p:spPr>
        <p:txBody>
          <a:bodyPr vert="horz" wrap="square" rtlCol="0">
            <a:spAutoFit/>
          </a:bodyPr>
          <a:lstStyle/>
          <a:p>
            <a:pPr algn="dist"/>
            <a:r>
              <a:rPr lang="zh-CN" altLang="en-US" sz="5700" b="1" dirty="0">
                <a:solidFill>
                  <a:schemeClr val="bg1"/>
                </a:solidFill>
                <a:latin typeface="微软雅黑" panose="020B0503020204020204" pitchFamily="34" charset="-122"/>
                <a:ea typeface="微软雅黑" panose="020B0503020204020204" pitchFamily="34" charset="-122"/>
              </a:rPr>
              <a:t>目录</a:t>
            </a:r>
          </a:p>
        </p:txBody>
      </p:sp>
      <p:sp>
        <p:nvSpPr>
          <p:cNvPr id="5" name="圆角矩形 4"/>
          <p:cNvSpPr/>
          <p:nvPr/>
        </p:nvSpPr>
        <p:spPr>
          <a:xfrm>
            <a:off x="3130312" y="2452351"/>
            <a:ext cx="5878934"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6" name="圆角矩形 5"/>
          <p:cNvSpPr/>
          <p:nvPr/>
        </p:nvSpPr>
        <p:spPr>
          <a:xfrm>
            <a:off x="3128436" y="3234907"/>
            <a:ext cx="58808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8" name="文本框 7"/>
          <p:cNvSpPr txBox="1"/>
          <p:nvPr/>
        </p:nvSpPr>
        <p:spPr>
          <a:xfrm>
            <a:off x="2687756" y="2416303"/>
            <a:ext cx="444352" cy="707886"/>
          </a:xfrm>
          <a:prstGeom prst="rect">
            <a:avLst/>
          </a:prstGeom>
          <a:noFill/>
          <a:ln>
            <a:noFill/>
          </a:ln>
        </p:spPr>
        <p:txBody>
          <a:bodyPr wrap="none" rtlCol="0">
            <a:spAutoFit/>
          </a:bodyPr>
          <a:lstStyle/>
          <a:p>
            <a:r>
              <a:rPr lang="en-US" altLang="zh-CN" sz="4000" dirty="0" smtClean="0">
                <a:solidFill>
                  <a:srgbClr val="005825"/>
                </a:solidFill>
              </a:rPr>
              <a:t>1</a:t>
            </a:r>
            <a:endParaRPr lang="zh-CN" altLang="en-US" sz="4000" dirty="0">
              <a:solidFill>
                <a:srgbClr val="005825"/>
              </a:solidFill>
            </a:endParaRPr>
          </a:p>
        </p:txBody>
      </p:sp>
      <p:sp>
        <p:nvSpPr>
          <p:cNvPr id="4" name="矩形 3"/>
          <p:cNvSpPr/>
          <p:nvPr/>
        </p:nvSpPr>
        <p:spPr>
          <a:xfrm>
            <a:off x="3060700" y="3319521"/>
            <a:ext cx="4980851" cy="430887"/>
          </a:xfrm>
          <a:prstGeom prst="rect">
            <a:avLst/>
          </a:prstGeom>
        </p:spPr>
        <p:txBody>
          <a:bodyPr wrap="none">
            <a:spAutoFit/>
          </a:bodyPr>
          <a:lstStyle/>
          <a:p>
            <a:r>
              <a:rPr lang="zh-CN" altLang="en-US" sz="2200">
                <a:solidFill>
                  <a:schemeClr val="bg1"/>
                </a:solidFill>
                <a:latin typeface="微软雅黑" panose="020B0503020204020204" pitchFamily="34" charset="-122"/>
                <a:ea typeface="微软雅黑" panose="020B0503020204020204" pitchFamily="34" charset="-122"/>
              </a:rPr>
              <a:t>医学影像结构特征图的提</a:t>
            </a:r>
            <a:r>
              <a:rPr lang="zh-CN" altLang="en-US" sz="2200" smtClean="0">
                <a:solidFill>
                  <a:schemeClr val="bg1"/>
                </a:solidFill>
                <a:latin typeface="微软雅黑" panose="020B0503020204020204" pitchFamily="34" charset="-122"/>
                <a:ea typeface="微软雅黑" panose="020B0503020204020204" pitchFamily="34" charset="-122"/>
              </a:rPr>
              <a:t>取和</a:t>
            </a:r>
            <a:r>
              <a:rPr lang="zh-CN" altLang="en-US" sz="2200">
                <a:solidFill>
                  <a:schemeClr val="bg1"/>
                </a:solidFill>
                <a:latin typeface="微软雅黑" panose="020B0503020204020204" pitchFamily="34" charset="-122"/>
                <a:ea typeface="微软雅黑" panose="020B0503020204020204" pitchFamily="34" charset="-122"/>
              </a:rPr>
              <a:t>生成方法</a:t>
            </a:r>
          </a:p>
        </p:txBody>
      </p:sp>
      <p:sp>
        <p:nvSpPr>
          <p:cNvPr id="9" name="矩形 8"/>
          <p:cNvSpPr/>
          <p:nvPr/>
        </p:nvSpPr>
        <p:spPr>
          <a:xfrm>
            <a:off x="3060700" y="2418604"/>
            <a:ext cx="2723823" cy="600164"/>
          </a:xfrm>
          <a:prstGeom prst="rect">
            <a:avLst/>
          </a:prstGeom>
        </p:spPr>
        <p:txBody>
          <a:bodyPr wrap="none">
            <a:spAutoFit/>
          </a:bodyPr>
          <a:lstStyle/>
          <a:p>
            <a:pPr>
              <a:lnSpc>
                <a:spcPct val="150000"/>
              </a:lnSpc>
            </a:pPr>
            <a:r>
              <a:rPr lang="zh-CN" altLang="en-US" sz="2200" b="1" smtClean="0">
                <a:solidFill>
                  <a:srgbClr val="FFC000"/>
                </a:solidFill>
                <a:latin typeface="微软雅黑" panose="020B0503020204020204" pitchFamily="34" charset="-122"/>
                <a:ea typeface="微软雅黑" panose="020B0503020204020204" pitchFamily="34" charset="-122"/>
              </a:rPr>
              <a:t>选题背</a:t>
            </a:r>
            <a:r>
              <a:rPr lang="zh-CN" altLang="en-US" sz="2200" b="1">
                <a:solidFill>
                  <a:srgbClr val="FFC000"/>
                </a:solidFill>
                <a:latin typeface="微软雅黑" panose="020B0503020204020204" pitchFamily="34" charset="-122"/>
                <a:ea typeface="微软雅黑" panose="020B0503020204020204" pitchFamily="34" charset="-122"/>
              </a:rPr>
              <a:t>景</a:t>
            </a:r>
            <a:r>
              <a:rPr lang="zh-CN" altLang="en-US" sz="2200" b="1" smtClean="0">
                <a:solidFill>
                  <a:srgbClr val="FFC000"/>
                </a:solidFill>
                <a:latin typeface="微软雅黑" panose="020B0503020204020204" pitchFamily="34" charset="-122"/>
                <a:ea typeface="微软雅黑" panose="020B0503020204020204" pitchFamily="34" charset="-122"/>
              </a:rPr>
              <a:t>及研究现状</a:t>
            </a:r>
            <a:endParaRPr lang="en-US" altLang="zh-CN" sz="2200" b="1" dirty="0">
              <a:solidFill>
                <a:srgbClr val="FFC000"/>
              </a:solidFill>
              <a:latin typeface="微软雅黑" panose="020B0503020204020204" pitchFamily="34" charset="-122"/>
              <a:ea typeface="微软雅黑" panose="020B0503020204020204" pitchFamily="34" charset="-122"/>
            </a:endParaRPr>
          </a:p>
        </p:txBody>
      </p:sp>
      <p:sp>
        <p:nvSpPr>
          <p:cNvPr id="44" name="Freeform 7"/>
          <p:cNvSpPr>
            <a:spLocks noEditPoints="1"/>
          </p:cNvSpPr>
          <p:nvPr/>
        </p:nvSpPr>
        <p:spPr bwMode="auto">
          <a:xfrm>
            <a:off x="2585511" y="3975145"/>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 name="圆角矩形 44"/>
          <p:cNvSpPr/>
          <p:nvPr/>
        </p:nvSpPr>
        <p:spPr>
          <a:xfrm>
            <a:off x="3160236" y="4004034"/>
            <a:ext cx="5849010"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46" name="圆角矩形 45"/>
          <p:cNvSpPr/>
          <p:nvPr/>
        </p:nvSpPr>
        <p:spPr>
          <a:xfrm>
            <a:off x="3179236" y="4793463"/>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47" name="文本框 46"/>
          <p:cNvSpPr txBox="1"/>
          <p:nvPr/>
        </p:nvSpPr>
        <p:spPr>
          <a:xfrm>
            <a:off x="2713888" y="4755721"/>
            <a:ext cx="444352" cy="707886"/>
          </a:xfrm>
          <a:prstGeom prst="rect">
            <a:avLst/>
          </a:prstGeom>
          <a:noFill/>
          <a:ln>
            <a:noFill/>
          </a:ln>
        </p:spPr>
        <p:txBody>
          <a:bodyPr wrap="none" rtlCol="0">
            <a:spAutoFit/>
          </a:bodyPr>
          <a:lstStyle/>
          <a:p>
            <a:r>
              <a:rPr lang="en-US" altLang="zh-CN" sz="4000" dirty="0">
                <a:solidFill>
                  <a:srgbClr val="005825"/>
                </a:solidFill>
              </a:rPr>
              <a:t>4</a:t>
            </a:r>
            <a:endParaRPr lang="zh-CN" altLang="en-US" sz="4000" dirty="0">
              <a:solidFill>
                <a:srgbClr val="005825"/>
              </a:solidFill>
            </a:endParaRPr>
          </a:p>
        </p:txBody>
      </p:sp>
      <p:sp>
        <p:nvSpPr>
          <p:cNvPr id="48" name="文本框 47"/>
          <p:cNvSpPr txBox="1"/>
          <p:nvPr/>
        </p:nvSpPr>
        <p:spPr>
          <a:xfrm>
            <a:off x="2717679" y="3955286"/>
            <a:ext cx="444352" cy="707886"/>
          </a:xfrm>
          <a:prstGeom prst="rect">
            <a:avLst/>
          </a:prstGeom>
          <a:noFill/>
          <a:ln>
            <a:noFill/>
          </a:ln>
        </p:spPr>
        <p:txBody>
          <a:bodyPr wrap="none" rtlCol="0">
            <a:spAutoFit/>
          </a:bodyPr>
          <a:lstStyle/>
          <a:p>
            <a:r>
              <a:rPr lang="en-US" altLang="zh-CN" sz="4000" dirty="0">
                <a:solidFill>
                  <a:srgbClr val="005825"/>
                </a:solidFill>
              </a:rPr>
              <a:t>3</a:t>
            </a:r>
            <a:endParaRPr lang="zh-CN" altLang="en-US" sz="4000" dirty="0">
              <a:solidFill>
                <a:srgbClr val="005825"/>
              </a:solidFill>
            </a:endParaRPr>
          </a:p>
        </p:txBody>
      </p:sp>
      <p:sp>
        <p:nvSpPr>
          <p:cNvPr id="49" name="矩形 48"/>
          <p:cNvSpPr/>
          <p:nvPr/>
        </p:nvSpPr>
        <p:spPr>
          <a:xfrm>
            <a:off x="3060700" y="4747803"/>
            <a:ext cx="3352200" cy="546112"/>
          </a:xfrm>
          <a:prstGeom prst="rect">
            <a:avLst/>
          </a:prstGeom>
        </p:spPr>
        <p:txBody>
          <a:bodyPr wrap="none">
            <a:spAutoFit/>
          </a:bodyPr>
          <a:lstStyle/>
          <a:p>
            <a:pPr>
              <a:lnSpc>
                <a:spcPct val="150000"/>
              </a:lnSpc>
            </a:pPr>
            <a:r>
              <a:rPr lang="zh-CN" altLang="en-US" sz="2200">
                <a:solidFill>
                  <a:schemeClr val="bg1"/>
                </a:solidFill>
                <a:ea typeface="微软雅黑" panose="020B0503020204020204" pitchFamily="34" charset="-122"/>
              </a:rPr>
              <a:t>合成医学影像的性能评估 </a:t>
            </a:r>
          </a:p>
        </p:txBody>
      </p:sp>
      <p:sp>
        <p:nvSpPr>
          <p:cNvPr id="50" name="矩形 49"/>
          <p:cNvSpPr/>
          <p:nvPr/>
        </p:nvSpPr>
        <p:spPr>
          <a:xfrm>
            <a:off x="3060700" y="3952543"/>
            <a:ext cx="5502168" cy="540341"/>
          </a:xfrm>
          <a:prstGeom prst="rect">
            <a:avLst/>
          </a:prstGeom>
        </p:spPr>
        <p:txBody>
          <a:bodyPr wrap="square">
            <a:spAutoFit/>
          </a:bodyPr>
          <a:lstStyle/>
          <a:p>
            <a:pPr>
              <a:lnSpc>
                <a:spcPct val="150000"/>
              </a:lnSpc>
            </a:pPr>
            <a:r>
              <a:rPr lang="zh-CN" altLang="en-US" sz="2200">
                <a:solidFill>
                  <a:schemeClr val="bg1"/>
                </a:solidFill>
                <a:latin typeface="微软雅黑" panose="020B0503020204020204" pitchFamily="34" charset="-122"/>
                <a:ea typeface="微软雅黑" panose="020B0503020204020204" pitchFamily="34" charset="-122"/>
              </a:rPr>
              <a:t>基于结构特征图的多模态医学影像合成方法</a:t>
            </a:r>
          </a:p>
        </p:txBody>
      </p:sp>
      <p:sp>
        <p:nvSpPr>
          <p:cNvPr id="55" name="Freeform 7"/>
          <p:cNvSpPr>
            <a:spLocks noEditPoints="1"/>
          </p:cNvSpPr>
          <p:nvPr/>
        </p:nvSpPr>
        <p:spPr bwMode="auto">
          <a:xfrm>
            <a:off x="2601889" y="5565110"/>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 name="圆角矩形 55"/>
          <p:cNvSpPr/>
          <p:nvPr/>
        </p:nvSpPr>
        <p:spPr>
          <a:xfrm>
            <a:off x="3179236" y="5575430"/>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57" name="文本框 56"/>
          <p:cNvSpPr txBox="1"/>
          <p:nvPr/>
        </p:nvSpPr>
        <p:spPr>
          <a:xfrm>
            <a:off x="2722531" y="5556738"/>
            <a:ext cx="444352" cy="707886"/>
          </a:xfrm>
          <a:prstGeom prst="rect">
            <a:avLst/>
          </a:prstGeom>
          <a:noFill/>
          <a:ln>
            <a:noFill/>
          </a:ln>
        </p:spPr>
        <p:txBody>
          <a:bodyPr wrap="none" rtlCol="0">
            <a:spAutoFit/>
          </a:bodyPr>
          <a:lstStyle/>
          <a:p>
            <a:r>
              <a:rPr lang="en-US" altLang="zh-CN" sz="4000" dirty="0" smtClean="0">
                <a:solidFill>
                  <a:srgbClr val="005825"/>
                </a:solidFill>
              </a:rPr>
              <a:t>5</a:t>
            </a:r>
            <a:endParaRPr lang="zh-CN" altLang="en-US" sz="4000" dirty="0">
              <a:solidFill>
                <a:srgbClr val="005825"/>
              </a:solidFill>
            </a:endParaRPr>
          </a:p>
        </p:txBody>
      </p:sp>
      <p:sp>
        <p:nvSpPr>
          <p:cNvPr id="58" name="矩形 57"/>
          <p:cNvSpPr/>
          <p:nvPr/>
        </p:nvSpPr>
        <p:spPr>
          <a:xfrm>
            <a:off x="3060700" y="5549717"/>
            <a:ext cx="2159566" cy="540341"/>
          </a:xfrm>
          <a:prstGeom prst="rect">
            <a:avLst/>
          </a:prstGeom>
        </p:spPr>
        <p:txBody>
          <a:bodyPr wrap="none">
            <a:spAutoFit/>
          </a:bodyPr>
          <a:lstStyle/>
          <a:p>
            <a:pPr>
              <a:lnSpc>
                <a:spcPct val="150000"/>
              </a:lnSpc>
            </a:pPr>
            <a:r>
              <a:rPr lang="zh-CN" altLang="en-US" sz="2200" dirty="0" smtClean="0">
                <a:solidFill>
                  <a:schemeClr val="bg1"/>
                </a:solidFill>
                <a:latin typeface="微软雅黑" panose="020B0503020204020204" pitchFamily="34" charset="-122"/>
                <a:ea typeface="微软雅黑" panose="020B0503020204020204" pitchFamily="34" charset="-122"/>
              </a:rPr>
              <a:t>总结与研究展望</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2</a:t>
            </a:fld>
            <a:endParaRPr lang="zh-CN" altLang="en-US"/>
          </a:p>
        </p:txBody>
      </p:sp>
      <p:sp>
        <p:nvSpPr>
          <p:cNvPr id="34" name="矩形 33"/>
          <p:cNvSpPr/>
          <p:nvPr/>
        </p:nvSpPr>
        <p:spPr>
          <a:xfrm>
            <a:off x="8272371" y="2750841"/>
            <a:ext cx="603050" cy="415498"/>
          </a:xfrm>
          <a:prstGeom prst="rect">
            <a:avLst/>
          </a:prstGeom>
        </p:spPr>
        <p:txBody>
          <a:bodyPr wrap="non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P3-6</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8272371" y="3550171"/>
            <a:ext cx="995372" cy="415498"/>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P8-10</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8272371" y="4298574"/>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P12-15</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8272371" y="5098197"/>
            <a:ext cx="1309772"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P17-24</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8272371" y="5885939"/>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P26</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67531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20</a:t>
            </a:fld>
            <a:endParaRPr lang="zh-CN" altLang="en-US"/>
          </a:p>
        </p:txBody>
      </p:sp>
      <p:sp>
        <p:nvSpPr>
          <p:cNvPr id="11" name="灯片编号占位符 3"/>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20</a:t>
            </a:fld>
            <a:endParaRPr lang="zh-CN" altLang="en-US"/>
          </a:p>
        </p:txBody>
      </p:sp>
      <p:pic>
        <p:nvPicPr>
          <p:cNvPr id="4" name="图片 3"/>
          <p:cNvPicPr>
            <a:picLocks noChangeAspect="1"/>
          </p:cNvPicPr>
          <p:nvPr/>
        </p:nvPicPr>
        <p:blipFill>
          <a:blip r:embed="rId3"/>
          <a:stretch>
            <a:fillRect/>
          </a:stretch>
        </p:blipFill>
        <p:spPr>
          <a:xfrm>
            <a:off x="4181344" y="4913993"/>
            <a:ext cx="4937691" cy="1625388"/>
          </a:xfrm>
          <a:prstGeom prst="rect">
            <a:avLst/>
          </a:prstGeom>
        </p:spPr>
      </p:pic>
      <p:pic>
        <p:nvPicPr>
          <p:cNvPr id="5" name="图片 4"/>
          <p:cNvPicPr>
            <a:picLocks noChangeAspect="1"/>
          </p:cNvPicPr>
          <p:nvPr/>
        </p:nvPicPr>
        <p:blipFill>
          <a:blip r:embed="rId4"/>
          <a:stretch>
            <a:fillRect/>
          </a:stretch>
        </p:blipFill>
        <p:spPr>
          <a:xfrm>
            <a:off x="5041570" y="1097180"/>
            <a:ext cx="3556400" cy="3299598"/>
          </a:xfrm>
          <a:prstGeom prst="rect">
            <a:avLst/>
          </a:prstGeom>
        </p:spPr>
      </p:pic>
      <p:sp>
        <p:nvSpPr>
          <p:cNvPr id="6" name="灯片编号占位符 6"/>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20</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898824"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4.</a:t>
            </a:r>
            <a:r>
              <a:rPr lang="zh-CN" altLang="en-US" sz="2400" b="1" smtClean="0">
                <a:solidFill>
                  <a:srgbClr val="005825"/>
                </a:solidFill>
                <a:latin typeface="黑体" panose="02010609060101010101" pitchFamily="49" charset="-122"/>
                <a:ea typeface="黑体" panose="02010609060101010101" pitchFamily="49" charset="-122"/>
              </a:rPr>
              <a:t>合</a:t>
            </a:r>
            <a:r>
              <a:rPr lang="zh-CN" altLang="en-US" sz="2400" b="1">
                <a:solidFill>
                  <a:srgbClr val="005825"/>
                </a:solidFill>
                <a:latin typeface="黑体" panose="02010609060101010101" pitchFamily="49" charset="-122"/>
                <a:ea typeface="黑体" panose="02010609060101010101" pitchFamily="49" charset="-122"/>
              </a:rPr>
              <a:t>成医学影像的性能评估</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9" name="文本框 8"/>
          <p:cNvSpPr txBox="1"/>
          <p:nvPr/>
        </p:nvSpPr>
        <p:spPr>
          <a:xfrm>
            <a:off x="110653" y="640504"/>
            <a:ext cx="6628814" cy="430887"/>
          </a:xfrm>
          <a:prstGeom prst="rect">
            <a:avLst/>
          </a:prstGeom>
          <a:noFill/>
        </p:spPr>
        <p:txBody>
          <a:bodyPr wrap="square" rtlCol="0">
            <a:spAutoFit/>
          </a:bodyPr>
          <a:lstStyle/>
          <a:p>
            <a:pPr>
              <a:defRPr/>
            </a:pPr>
            <a:r>
              <a:rPr lang="en-US" altLang="zh-CN" sz="2200" b="1" smtClean="0"/>
              <a:t>4.3 </a:t>
            </a:r>
            <a:r>
              <a:rPr lang="zh-CN" altLang="en-US" sz="2200" b="1"/>
              <a:t>合成医学影像的病灶有效性评</a:t>
            </a:r>
            <a:r>
              <a:rPr lang="zh-CN" altLang="en-US" sz="2200" b="1" smtClean="0"/>
              <a:t>估</a:t>
            </a:r>
            <a:endParaRPr lang="zh-CN" altLang="en-US" sz="2200" b="1"/>
          </a:p>
        </p:txBody>
      </p:sp>
      <p:sp>
        <p:nvSpPr>
          <p:cNvPr id="10" name="圆角矩形 9"/>
          <p:cNvSpPr/>
          <p:nvPr/>
        </p:nvSpPr>
        <p:spPr>
          <a:xfrm>
            <a:off x="99724" y="1161564"/>
            <a:ext cx="4747883" cy="1123712"/>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采用真实数据训练肿</a:t>
            </a:r>
            <a:r>
              <a:rPr lang="zh-CN" altLang="en-US" sz="2000">
                <a:solidFill>
                  <a:srgbClr val="005825"/>
                </a:solidFill>
                <a:latin typeface="黑体" panose="02010609060101010101" pitchFamily="49" charset="-122"/>
                <a:ea typeface="黑体" panose="02010609060101010101" pitchFamily="49" charset="-122"/>
              </a:rPr>
              <a:t>瘤分割</a:t>
            </a:r>
            <a:r>
              <a:rPr lang="zh-CN" altLang="en-US" sz="2000" smtClean="0">
                <a:solidFill>
                  <a:srgbClr val="005825"/>
                </a:solidFill>
                <a:latin typeface="黑体" panose="02010609060101010101" pitchFamily="49" charset="-122"/>
                <a:ea typeface="黑体" panose="02010609060101010101" pitchFamily="49" charset="-122"/>
              </a:rPr>
              <a:t>器</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分别对真</a:t>
            </a:r>
            <a:r>
              <a:rPr lang="zh-CN" altLang="en-US" sz="2000">
                <a:solidFill>
                  <a:srgbClr val="005825"/>
                </a:solidFill>
                <a:latin typeface="黑体" panose="02010609060101010101" pitchFamily="49" charset="-122"/>
                <a:ea typeface="黑体" panose="02010609060101010101" pitchFamily="49" charset="-122"/>
              </a:rPr>
              <a:t>实数据和合成数</a:t>
            </a:r>
            <a:r>
              <a:rPr lang="zh-CN" altLang="en-US" sz="2000" smtClean="0">
                <a:solidFill>
                  <a:srgbClr val="005825"/>
                </a:solidFill>
                <a:latin typeface="黑体" panose="02010609060101010101" pitchFamily="49" charset="-122"/>
                <a:ea typeface="黑体" panose="02010609060101010101" pitchFamily="49" charset="-122"/>
              </a:rPr>
              <a:t>据分</a:t>
            </a:r>
            <a:r>
              <a:rPr lang="zh-CN" altLang="en-US" sz="2000">
                <a:solidFill>
                  <a:srgbClr val="005825"/>
                </a:solidFill>
                <a:latin typeface="黑体" panose="02010609060101010101" pitchFamily="49" charset="-122"/>
                <a:ea typeface="黑体" panose="02010609060101010101" pitchFamily="49" charset="-122"/>
              </a:rPr>
              <a:t>割测试</a:t>
            </a:r>
            <a:endParaRPr lang="zh-CN" altLang="en-US" sz="2000" smtClean="0">
              <a:solidFill>
                <a:srgbClr val="005825"/>
              </a:solidFill>
              <a:latin typeface="黑体" panose="02010609060101010101" pitchFamily="49" charset="-122"/>
              <a:ea typeface="黑体" panose="02010609060101010101" pitchFamily="49" charset="-122"/>
            </a:endParaRPr>
          </a:p>
        </p:txBody>
      </p:sp>
      <p:sp>
        <p:nvSpPr>
          <p:cNvPr id="12" name="圆角矩形 11"/>
          <p:cNvSpPr/>
          <p:nvPr/>
        </p:nvSpPr>
        <p:spPr>
          <a:xfrm>
            <a:off x="99725" y="2955600"/>
            <a:ext cx="3973514" cy="3549015"/>
          </a:xfrm>
          <a:prstGeom prst="roundRect">
            <a:avLst>
              <a:gd name="adj" fmla="val 11016"/>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分</a:t>
            </a:r>
            <a:r>
              <a:rPr lang="zh-CN" altLang="en-US" sz="2000">
                <a:solidFill>
                  <a:srgbClr val="005825"/>
                </a:solidFill>
                <a:latin typeface="黑体" panose="02010609060101010101" pitchFamily="49" charset="-122"/>
                <a:ea typeface="黑体" panose="02010609060101010101" pitchFamily="49" charset="-122"/>
              </a:rPr>
              <a:t>割器在真实数据上表现优</a:t>
            </a:r>
            <a:r>
              <a:rPr lang="zh-CN" altLang="en-US" sz="2000" smtClean="0">
                <a:solidFill>
                  <a:srgbClr val="005825"/>
                </a:solidFill>
                <a:latin typeface="黑体" panose="02010609060101010101" pitchFamily="49" charset="-122"/>
                <a:ea typeface="黑体" panose="02010609060101010101" pitchFamily="49" charset="-122"/>
              </a:rPr>
              <a:t>秀 </a:t>
            </a:r>
            <a:r>
              <a:rPr lang="en-US" altLang="zh-CN" sz="2000" b="1" smtClean="0">
                <a:solidFill>
                  <a:srgbClr val="005825"/>
                </a:solidFill>
                <a:latin typeface="黑体" panose="02010609060101010101" pitchFamily="49" charset="-122"/>
                <a:ea typeface="黑体" panose="02010609060101010101" pitchFamily="49" charset="-122"/>
                <a:sym typeface="Wingdings" panose="05000000000000000000" pitchFamily="2" charset="2"/>
              </a:rPr>
              <a:t>--&gt; </a:t>
            </a:r>
            <a:r>
              <a:rPr lang="zh-CN" altLang="en-US" sz="2000" smtClean="0">
                <a:solidFill>
                  <a:srgbClr val="005825"/>
                </a:solidFill>
                <a:latin typeface="黑体" panose="02010609060101010101" pitchFamily="49" charset="-122"/>
                <a:ea typeface="黑体" panose="02010609060101010101" pitchFamily="49" charset="-122"/>
              </a:rPr>
              <a:t>已</a:t>
            </a:r>
            <a:r>
              <a:rPr lang="zh-CN" altLang="en-US" sz="2000">
                <a:solidFill>
                  <a:srgbClr val="005825"/>
                </a:solidFill>
                <a:latin typeface="黑体" panose="02010609060101010101" pitchFamily="49" charset="-122"/>
                <a:ea typeface="黑体" panose="02010609060101010101" pitchFamily="49" charset="-122"/>
              </a:rPr>
              <a:t>训练充分</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分割器在合成数据上表现良</a:t>
            </a:r>
            <a:r>
              <a:rPr lang="zh-CN" altLang="en-US" sz="2000" smtClean="0">
                <a:solidFill>
                  <a:srgbClr val="005825"/>
                </a:solidFill>
                <a:latin typeface="黑体" panose="02010609060101010101" pitchFamily="49" charset="-122"/>
                <a:ea typeface="黑体" panose="02010609060101010101" pitchFamily="49" charset="-122"/>
              </a:rPr>
              <a:t>好 </a:t>
            </a:r>
            <a:r>
              <a:rPr lang="en-US" altLang="zh-CN" sz="2000" b="1" smtClean="0">
                <a:solidFill>
                  <a:srgbClr val="005825"/>
                </a:solidFill>
                <a:latin typeface="黑体" panose="02010609060101010101" pitchFamily="49" charset="-122"/>
                <a:ea typeface="黑体" panose="02010609060101010101" pitchFamily="49" charset="-122"/>
                <a:sym typeface="Wingdings" panose="05000000000000000000" pitchFamily="2" charset="2"/>
              </a:rPr>
              <a:t>--&gt; </a:t>
            </a:r>
            <a:r>
              <a:rPr lang="zh-CN" altLang="en-US" sz="2000" b="1" smtClean="0">
                <a:solidFill>
                  <a:srgbClr val="005825"/>
                </a:solidFill>
                <a:latin typeface="黑体" panose="02010609060101010101" pitchFamily="49" charset="-122"/>
                <a:ea typeface="黑体" panose="02010609060101010101" pitchFamily="49" charset="-122"/>
              </a:rPr>
              <a:t>可</a:t>
            </a:r>
            <a:r>
              <a:rPr lang="zh-CN" altLang="en-US" sz="2000" b="1">
                <a:solidFill>
                  <a:srgbClr val="005825"/>
                </a:solidFill>
                <a:latin typeface="黑体" panose="02010609060101010101" pitchFamily="49" charset="-122"/>
                <a:ea typeface="黑体" panose="02010609060101010101" pitchFamily="49" charset="-122"/>
              </a:rPr>
              <a:t>识别合成病灶与非病灶组</a:t>
            </a:r>
            <a:r>
              <a:rPr lang="zh-CN" altLang="en-US" sz="2000" b="1" smtClean="0">
                <a:solidFill>
                  <a:srgbClr val="005825"/>
                </a:solidFill>
                <a:latin typeface="黑体" panose="02010609060101010101" pitchFamily="49" charset="-122"/>
                <a:ea typeface="黑体" panose="02010609060101010101" pitchFamily="49" charset="-122"/>
              </a:rPr>
              <a:t>织</a:t>
            </a:r>
            <a:endParaRPr lang="en-US" altLang="zh-CN" sz="2000" b="1"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合成数据分割结果与病灶标签基本一</a:t>
            </a:r>
            <a:r>
              <a:rPr lang="zh-CN" altLang="en-US" sz="2000" b="1" smtClean="0">
                <a:solidFill>
                  <a:srgbClr val="005825"/>
                </a:solidFill>
                <a:latin typeface="黑体" panose="02010609060101010101" pitchFamily="49" charset="-122"/>
                <a:ea typeface="黑体" panose="02010609060101010101" pitchFamily="49" charset="-122"/>
              </a:rPr>
              <a:t>致</a:t>
            </a:r>
            <a:endParaRPr lang="en-US" altLang="zh-CN" sz="2000" b="1">
              <a:solidFill>
                <a:srgbClr val="005825"/>
              </a:solidFill>
              <a:latin typeface="黑体" panose="02010609060101010101" pitchFamily="49" charset="-122"/>
              <a:ea typeface="黑体" panose="02010609060101010101" pitchFamily="49" charset="-122"/>
            </a:endParaRPr>
          </a:p>
        </p:txBody>
      </p:sp>
      <p:sp>
        <p:nvSpPr>
          <p:cNvPr id="13" name="矩形 12"/>
          <p:cNvSpPr/>
          <p:nvPr/>
        </p:nvSpPr>
        <p:spPr>
          <a:xfrm>
            <a:off x="4387691" y="4327168"/>
            <a:ext cx="5148616" cy="400110"/>
          </a:xfrm>
          <a:prstGeom prst="rect">
            <a:avLst/>
          </a:prstGeom>
          <a:noFill/>
        </p:spPr>
        <p:txBody>
          <a:bodyPr wrap="square">
            <a:spAutoFit/>
          </a:bodyPr>
          <a:lstStyle/>
          <a:p>
            <a:pPr marL="342900" indent="-342900">
              <a:buFont typeface="Wingdings" panose="05000000000000000000" pitchFamily="2" charset="2"/>
              <a:buChar char="n"/>
            </a:pPr>
            <a:r>
              <a:rPr lang="zh-CN" altLang="en-US" sz="2000" b="1" smtClean="0">
                <a:latin typeface="黑体" panose="02010609060101010101" pitchFamily="49" charset="-122"/>
                <a:ea typeface="黑体" panose="02010609060101010101" pitchFamily="49" charset="-122"/>
              </a:rPr>
              <a:t>依次：病</a:t>
            </a:r>
            <a:r>
              <a:rPr lang="zh-CN" altLang="en-US" sz="2000" b="1">
                <a:latin typeface="黑体" panose="02010609060101010101" pitchFamily="49" charset="-122"/>
                <a:ea typeface="黑体" panose="02010609060101010101" pitchFamily="49" charset="-122"/>
              </a:rPr>
              <a:t>灶标</a:t>
            </a:r>
            <a:r>
              <a:rPr lang="zh-CN" altLang="en-US" sz="2000" b="1" smtClean="0">
                <a:latin typeface="黑体" panose="02010609060101010101" pitchFamily="49" charset="-122"/>
                <a:ea typeface="黑体" panose="02010609060101010101" pitchFamily="49" charset="-122"/>
              </a:rPr>
              <a:t>签、</a:t>
            </a:r>
            <a:r>
              <a:rPr lang="zh-CN" altLang="en-US" sz="2000" b="1">
                <a:latin typeface="黑体" panose="02010609060101010101" pitchFamily="49" charset="-122"/>
                <a:ea typeface="黑体" panose="02010609060101010101" pitchFamily="49" charset="-122"/>
              </a:rPr>
              <a:t>合成</a:t>
            </a:r>
            <a:r>
              <a:rPr lang="en-US" altLang="zh-CN" sz="2000" b="1" smtClean="0">
                <a:latin typeface="黑体" panose="02010609060101010101" pitchFamily="49" charset="-122"/>
                <a:ea typeface="黑体" panose="02010609060101010101" pitchFamily="49" charset="-122"/>
              </a:rPr>
              <a:t>MRI</a:t>
            </a:r>
            <a:r>
              <a:rPr lang="zh-CN" altLang="en-US" sz="2000" b="1" smtClean="0">
                <a:latin typeface="黑体" panose="02010609060101010101" pitchFamily="49" charset="-122"/>
                <a:ea typeface="黑体" panose="02010609060101010101" pitchFamily="49" charset="-122"/>
              </a:rPr>
              <a:t>、分割结果</a:t>
            </a:r>
            <a:endParaRPr lang="zh-CN" altLang="en-US" sz="2000" b="1">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51830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21</a:t>
            </a:fld>
            <a:endParaRPr lang="zh-CN" altLang="en-US"/>
          </a:p>
        </p:txBody>
      </p:sp>
      <p:sp>
        <p:nvSpPr>
          <p:cNvPr id="11" name="灯片编号占位符 3"/>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21</a:t>
            </a:fld>
            <a:endParaRPr lang="zh-CN" altLang="en-US"/>
          </a:p>
        </p:txBody>
      </p:sp>
      <p:grpSp>
        <p:nvGrpSpPr>
          <p:cNvPr id="4" name="组合 3"/>
          <p:cNvGrpSpPr/>
          <p:nvPr/>
        </p:nvGrpSpPr>
        <p:grpSpPr>
          <a:xfrm>
            <a:off x="55421" y="1813196"/>
            <a:ext cx="4765963" cy="4047260"/>
            <a:chOff x="1" y="2311973"/>
            <a:chExt cx="4854723" cy="4047260"/>
          </a:xfrm>
        </p:grpSpPr>
        <p:pic>
          <p:nvPicPr>
            <p:cNvPr id="5" name="图片 4"/>
            <p:cNvPicPr>
              <a:picLocks noChangeAspect="1"/>
            </p:cNvPicPr>
            <p:nvPr/>
          </p:nvPicPr>
          <p:blipFill>
            <a:blip r:embed="rId3"/>
            <a:stretch>
              <a:fillRect/>
            </a:stretch>
          </p:blipFill>
          <p:spPr>
            <a:xfrm>
              <a:off x="1" y="2466106"/>
              <a:ext cx="4854723" cy="3893127"/>
            </a:xfrm>
            <a:prstGeom prst="rect">
              <a:avLst/>
            </a:prstGeom>
          </p:spPr>
        </p:pic>
        <p:pic>
          <p:nvPicPr>
            <p:cNvPr id="6" name="图片 5"/>
            <p:cNvPicPr>
              <a:picLocks noChangeAspect="1"/>
            </p:cNvPicPr>
            <p:nvPr/>
          </p:nvPicPr>
          <p:blipFill>
            <a:blip r:embed="rId4"/>
            <a:stretch>
              <a:fillRect/>
            </a:stretch>
          </p:blipFill>
          <p:spPr>
            <a:xfrm>
              <a:off x="84039" y="2311973"/>
              <a:ext cx="4686646" cy="244060"/>
            </a:xfrm>
            <a:prstGeom prst="rect">
              <a:avLst/>
            </a:prstGeom>
          </p:spPr>
        </p:pic>
      </p:grpSp>
      <p:sp>
        <p:nvSpPr>
          <p:cNvPr id="7" name="灯片编号占位符 2"/>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21</a:t>
            </a:fld>
            <a:endParaRPr lang="zh-CN" altLang="en-US"/>
          </a:p>
        </p:txBody>
      </p:sp>
      <p:sp>
        <p:nvSpPr>
          <p:cNvPr id="8"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9" name="文本框 8"/>
          <p:cNvSpPr txBox="1"/>
          <p:nvPr/>
        </p:nvSpPr>
        <p:spPr>
          <a:xfrm>
            <a:off x="459591" y="59118"/>
            <a:ext cx="3898824"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4.</a:t>
            </a:r>
            <a:r>
              <a:rPr lang="zh-CN" altLang="en-US" sz="2400" b="1" smtClean="0">
                <a:solidFill>
                  <a:srgbClr val="005825"/>
                </a:solidFill>
                <a:latin typeface="黑体" panose="02010609060101010101" pitchFamily="49" charset="-122"/>
                <a:ea typeface="黑体" panose="02010609060101010101" pitchFamily="49" charset="-122"/>
              </a:rPr>
              <a:t>合</a:t>
            </a:r>
            <a:r>
              <a:rPr lang="zh-CN" altLang="en-US" sz="2400" b="1">
                <a:solidFill>
                  <a:srgbClr val="005825"/>
                </a:solidFill>
                <a:latin typeface="黑体" panose="02010609060101010101" pitchFamily="49" charset="-122"/>
                <a:ea typeface="黑体" panose="02010609060101010101" pitchFamily="49" charset="-122"/>
              </a:rPr>
              <a:t>成医学影像的性能评估</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10" name="文本框 9"/>
          <p:cNvSpPr txBox="1"/>
          <p:nvPr/>
        </p:nvSpPr>
        <p:spPr>
          <a:xfrm>
            <a:off x="110653" y="640504"/>
            <a:ext cx="7933890" cy="430887"/>
          </a:xfrm>
          <a:prstGeom prst="rect">
            <a:avLst/>
          </a:prstGeom>
          <a:noFill/>
        </p:spPr>
        <p:txBody>
          <a:bodyPr wrap="square" rtlCol="0">
            <a:spAutoFit/>
          </a:bodyPr>
          <a:lstStyle/>
          <a:p>
            <a:pPr>
              <a:defRPr/>
            </a:pPr>
            <a:r>
              <a:rPr lang="en-US" altLang="zh-CN" sz="2200" b="1" smtClean="0"/>
              <a:t>4.4 </a:t>
            </a:r>
            <a:r>
              <a:rPr lang="zh-CN" altLang="en-US" sz="2200" b="1"/>
              <a:t>合成医学影像在智能医学影像病灶处理任务中的可用性评估</a:t>
            </a:r>
          </a:p>
        </p:txBody>
      </p:sp>
      <p:sp>
        <p:nvSpPr>
          <p:cNvPr id="12" name="圆角矩形 11"/>
          <p:cNvSpPr/>
          <p:nvPr/>
        </p:nvSpPr>
        <p:spPr>
          <a:xfrm>
            <a:off x="4880429" y="1204959"/>
            <a:ext cx="4083465" cy="2107763"/>
          </a:xfrm>
          <a:prstGeom prst="roundRect">
            <a:avLst>
              <a:gd name="adj" fmla="val 14329"/>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病灶处理器训练</a:t>
            </a:r>
            <a:r>
              <a:rPr lang="zh-CN" altLang="en-US" sz="2000">
                <a:solidFill>
                  <a:srgbClr val="005825"/>
                </a:solidFill>
                <a:latin typeface="黑体" panose="02010609060101010101" pitchFamily="49" charset="-122"/>
                <a:ea typeface="黑体" panose="02010609060101010101" pitchFamily="49" charset="-122"/>
              </a:rPr>
              <a:t>：真实数据和合成数据按不同比例</a:t>
            </a:r>
            <a:r>
              <a:rPr lang="zh-CN" altLang="en-US" sz="2000" smtClean="0">
                <a:solidFill>
                  <a:srgbClr val="005825"/>
                </a:solidFill>
                <a:latin typeface="黑体" panose="02010609060101010101" pitchFamily="49" charset="-122"/>
                <a:ea typeface="黑体" panose="02010609060101010101" pitchFamily="49" charset="-122"/>
              </a:rPr>
              <a:t>混合</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smtClean="0">
                <a:solidFill>
                  <a:srgbClr val="005825"/>
                </a:solidFill>
                <a:latin typeface="黑体" panose="02010609060101010101" pitchFamily="49" charset="-122"/>
                <a:ea typeface="黑体" panose="02010609060101010101" pitchFamily="49" charset="-122"/>
              </a:rPr>
              <a:t>混</a:t>
            </a:r>
            <a:r>
              <a:rPr lang="zh-CN" altLang="en-US" sz="2000" b="1">
                <a:solidFill>
                  <a:srgbClr val="005825"/>
                </a:solidFill>
                <a:latin typeface="黑体" panose="02010609060101010101" pitchFamily="49" charset="-122"/>
                <a:ea typeface="黑体" panose="02010609060101010101" pitchFamily="49" charset="-122"/>
              </a:rPr>
              <a:t>合方</a:t>
            </a:r>
            <a:r>
              <a:rPr lang="zh-CN" altLang="en-US" sz="2000" b="1" smtClean="0">
                <a:solidFill>
                  <a:srgbClr val="005825"/>
                </a:solidFill>
                <a:latin typeface="黑体" panose="02010609060101010101" pitchFamily="49" charset="-122"/>
                <a:ea typeface="黑体" panose="02010609060101010101" pitchFamily="49" charset="-122"/>
              </a:rPr>
              <a:t>式</a:t>
            </a:r>
            <a:r>
              <a:rPr lang="zh-CN" altLang="en-US" sz="2000" smtClean="0">
                <a:solidFill>
                  <a:srgbClr val="005825"/>
                </a:solidFill>
                <a:latin typeface="黑体" panose="02010609060101010101" pitchFamily="49" charset="-122"/>
                <a:ea typeface="黑体" panose="02010609060101010101" pitchFamily="49" charset="-122"/>
              </a:rPr>
              <a:t>：先</a:t>
            </a:r>
            <a:r>
              <a:rPr lang="zh-CN" altLang="en-US" sz="2000">
                <a:solidFill>
                  <a:srgbClr val="005825"/>
                </a:solidFill>
                <a:latin typeface="黑体" panose="02010609060101010101" pitchFamily="49" charset="-122"/>
                <a:ea typeface="黑体" panose="02010609060101010101" pitchFamily="49" charset="-122"/>
              </a:rPr>
              <a:t>真实数据、先合成数</a:t>
            </a:r>
            <a:r>
              <a:rPr lang="zh-CN" altLang="en-US" sz="2000" smtClean="0">
                <a:solidFill>
                  <a:srgbClr val="005825"/>
                </a:solidFill>
                <a:latin typeface="黑体" panose="02010609060101010101" pitchFamily="49" charset="-122"/>
                <a:ea typeface="黑体" panose="02010609060101010101" pitchFamily="49" charset="-122"/>
              </a:rPr>
              <a:t>据、随</a:t>
            </a:r>
            <a:r>
              <a:rPr lang="zh-CN" altLang="en-US" sz="2000">
                <a:solidFill>
                  <a:srgbClr val="005825"/>
                </a:solidFill>
                <a:latin typeface="黑体" panose="02010609060101010101" pitchFamily="49" charset="-122"/>
                <a:ea typeface="黑体" panose="02010609060101010101" pitchFamily="49" charset="-122"/>
              </a:rPr>
              <a:t>机混</a:t>
            </a:r>
            <a:r>
              <a:rPr lang="zh-CN" altLang="en-US" sz="2000" smtClean="0">
                <a:solidFill>
                  <a:srgbClr val="005825"/>
                </a:solidFill>
                <a:latin typeface="黑体" panose="02010609060101010101" pitchFamily="49" charset="-122"/>
                <a:ea typeface="黑体" panose="02010609060101010101" pitchFamily="49" charset="-122"/>
              </a:rPr>
              <a:t>合</a:t>
            </a:r>
            <a:endParaRPr lang="zh-CN" altLang="en-US" sz="2000">
              <a:solidFill>
                <a:srgbClr val="005825"/>
              </a:solidFill>
              <a:latin typeface="黑体" panose="02010609060101010101" pitchFamily="49" charset="-122"/>
              <a:ea typeface="黑体" panose="02010609060101010101" pitchFamily="49" charset="-122"/>
            </a:endParaRPr>
          </a:p>
        </p:txBody>
      </p:sp>
      <p:sp>
        <p:nvSpPr>
          <p:cNvPr id="13" name="圆角矩形 12"/>
          <p:cNvSpPr/>
          <p:nvPr/>
        </p:nvSpPr>
        <p:spPr>
          <a:xfrm>
            <a:off x="4880429" y="3587955"/>
            <a:ext cx="4083465" cy="2632829"/>
          </a:xfrm>
          <a:prstGeom prst="roundRect">
            <a:avLst>
              <a:gd name="adj" fmla="val 16429"/>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用</a:t>
            </a:r>
            <a:r>
              <a:rPr lang="zh-CN" altLang="en-US" sz="2000">
                <a:solidFill>
                  <a:srgbClr val="005825"/>
                </a:solidFill>
                <a:latin typeface="黑体" panose="02010609060101010101" pitchFamily="49" charset="-122"/>
                <a:ea typeface="黑体" panose="02010609060101010101" pitchFamily="49" charset="-122"/>
              </a:rPr>
              <a:t>作增强数</a:t>
            </a:r>
            <a:r>
              <a:rPr lang="zh-CN" altLang="en-US" sz="2000" smtClean="0">
                <a:solidFill>
                  <a:srgbClr val="005825"/>
                </a:solidFill>
                <a:latin typeface="黑体" panose="02010609060101010101" pitchFamily="49" charset="-122"/>
                <a:ea typeface="黑体" panose="02010609060101010101" pitchFamily="49" charset="-122"/>
              </a:rPr>
              <a:t>据</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用于</a:t>
            </a:r>
            <a:r>
              <a:rPr lang="zh-CN" altLang="en-US" sz="2000" smtClean="0">
                <a:solidFill>
                  <a:srgbClr val="005825"/>
                </a:solidFill>
                <a:latin typeface="黑体" panose="02010609060101010101" pitchFamily="49" charset="-122"/>
                <a:ea typeface="黑体" panose="02010609060101010101" pitchFamily="49" charset="-122"/>
              </a:rPr>
              <a:t>预</a:t>
            </a:r>
            <a:r>
              <a:rPr lang="zh-CN" altLang="en-US" sz="2000">
                <a:solidFill>
                  <a:srgbClr val="005825"/>
                </a:solidFill>
                <a:latin typeface="黑体" panose="02010609060101010101" pitchFamily="49" charset="-122"/>
                <a:ea typeface="黑体" panose="02010609060101010101" pitchFamily="49" charset="-122"/>
              </a:rPr>
              <a:t>训练</a:t>
            </a: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建议在</a:t>
            </a:r>
            <a:r>
              <a:rPr lang="zh-CN" altLang="en-US" sz="2000">
                <a:solidFill>
                  <a:srgbClr val="005825"/>
                </a:solidFill>
                <a:latin typeface="黑体" panose="02010609060101010101" pitchFamily="49" charset="-122"/>
                <a:ea typeface="黑体" panose="02010609060101010101" pitchFamily="49" charset="-122"/>
              </a:rPr>
              <a:t>真</a:t>
            </a:r>
            <a:r>
              <a:rPr lang="zh-CN" altLang="en-US" sz="2000" smtClean="0">
                <a:solidFill>
                  <a:srgbClr val="005825"/>
                </a:solidFill>
                <a:latin typeface="黑体" panose="02010609060101010101" pitchFamily="49" charset="-122"/>
                <a:ea typeface="黑体" panose="02010609060101010101" pitchFamily="49" charset="-122"/>
              </a:rPr>
              <a:t>实数据上</a:t>
            </a:r>
            <a:r>
              <a:rPr lang="zh-CN" altLang="en-US" sz="2000">
                <a:solidFill>
                  <a:srgbClr val="005825"/>
                </a:solidFill>
                <a:latin typeface="黑体" panose="02010609060101010101" pitchFamily="49" charset="-122"/>
                <a:ea typeface="黑体" panose="02010609060101010101" pitchFamily="49" charset="-122"/>
              </a:rPr>
              <a:t>微</a:t>
            </a:r>
            <a:r>
              <a:rPr lang="zh-CN" altLang="en-US" sz="2000" smtClean="0">
                <a:solidFill>
                  <a:srgbClr val="005825"/>
                </a:solidFill>
                <a:latin typeface="黑体" panose="02010609060101010101" pitchFamily="49" charset="-122"/>
                <a:ea typeface="黑体" panose="02010609060101010101" pitchFamily="49" charset="-122"/>
              </a:rPr>
              <a:t>调</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不</a:t>
            </a:r>
            <a:r>
              <a:rPr lang="zh-CN" altLang="en-US" sz="2000">
                <a:solidFill>
                  <a:srgbClr val="005825"/>
                </a:solidFill>
                <a:latin typeface="黑体" panose="02010609060101010101" pitchFamily="49" charset="-122"/>
                <a:ea typeface="黑体" panose="02010609060101010101" pitchFamily="49" charset="-122"/>
              </a:rPr>
              <a:t>建</a:t>
            </a:r>
            <a:r>
              <a:rPr lang="zh-CN" altLang="en-US" sz="2000" smtClean="0">
                <a:solidFill>
                  <a:srgbClr val="005825"/>
                </a:solidFill>
                <a:latin typeface="黑体" panose="02010609060101010101" pitchFamily="49" charset="-122"/>
                <a:ea typeface="黑体" panose="02010609060101010101" pitchFamily="49" charset="-122"/>
              </a:rPr>
              <a:t>议单独训练模型</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不</a:t>
            </a:r>
            <a:r>
              <a:rPr lang="zh-CN" altLang="en-US" sz="2000">
                <a:solidFill>
                  <a:srgbClr val="005825"/>
                </a:solidFill>
                <a:latin typeface="黑体" panose="02010609060101010101" pitchFamily="49" charset="-122"/>
                <a:ea typeface="黑体" panose="02010609060101010101" pitchFamily="49" charset="-122"/>
              </a:rPr>
              <a:t>建议用于补充训练</a:t>
            </a:r>
          </a:p>
        </p:txBody>
      </p:sp>
    </p:spTree>
    <p:extLst>
      <p:ext uri="{BB962C8B-B14F-4D97-AF65-F5344CB8AC3E}">
        <p14:creationId xmlns:p14="http://schemas.microsoft.com/office/powerpoint/2010/main" val="3071872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22</a:t>
            </a:fld>
            <a:endParaRPr lang="zh-CN" altLang="en-US"/>
          </a:p>
        </p:txBody>
      </p:sp>
      <p:sp>
        <p:nvSpPr>
          <p:cNvPr id="11" name="灯片编号占位符 3"/>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22</a:t>
            </a:fld>
            <a:endParaRPr lang="zh-CN" altLang="en-US"/>
          </a:p>
        </p:txBody>
      </p:sp>
      <p:sp>
        <p:nvSpPr>
          <p:cNvPr id="5" name="灯片编号占位符 2"/>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22</a:t>
            </a:fld>
            <a:endParaRPr lang="zh-CN" altLang="en-US"/>
          </a:p>
        </p:txBody>
      </p:sp>
      <p:sp>
        <p:nvSpPr>
          <p:cNvPr id="6"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7" name="文本框 6"/>
          <p:cNvSpPr txBox="1"/>
          <p:nvPr/>
        </p:nvSpPr>
        <p:spPr>
          <a:xfrm>
            <a:off x="459591" y="59118"/>
            <a:ext cx="3898824"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4.</a:t>
            </a:r>
            <a:r>
              <a:rPr lang="zh-CN" altLang="en-US" sz="2400" b="1" smtClean="0">
                <a:solidFill>
                  <a:srgbClr val="005825"/>
                </a:solidFill>
                <a:latin typeface="黑体" panose="02010609060101010101" pitchFamily="49" charset="-122"/>
                <a:ea typeface="黑体" panose="02010609060101010101" pitchFamily="49" charset="-122"/>
              </a:rPr>
              <a:t>合</a:t>
            </a:r>
            <a:r>
              <a:rPr lang="zh-CN" altLang="en-US" sz="2400" b="1">
                <a:solidFill>
                  <a:srgbClr val="005825"/>
                </a:solidFill>
                <a:latin typeface="黑体" panose="02010609060101010101" pitchFamily="49" charset="-122"/>
                <a:ea typeface="黑体" panose="02010609060101010101" pitchFamily="49" charset="-122"/>
              </a:rPr>
              <a:t>成医学影像的性能评估</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8" name="文本框 7"/>
          <p:cNvSpPr txBox="1"/>
          <p:nvPr/>
        </p:nvSpPr>
        <p:spPr>
          <a:xfrm>
            <a:off x="110652" y="640504"/>
            <a:ext cx="9033347" cy="430887"/>
          </a:xfrm>
          <a:prstGeom prst="rect">
            <a:avLst/>
          </a:prstGeom>
          <a:noFill/>
        </p:spPr>
        <p:txBody>
          <a:bodyPr wrap="square" rtlCol="0">
            <a:spAutoFit/>
          </a:bodyPr>
          <a:lstStyle/>
          <a:p>
            <a:pPr>
              <a:defRPr/>
            </a:pPr>
            <a:r>
              <a:rPr lang="en-US" altLang="zh-CN" sz="2200" b="1" smtClean="0"/>
              <a:t>4.4 </a:t>
            </a:r>
            <a:r>
              <a:rPr lang="zh-CN" altLang="en-US" sz="2200" b="1"/>
              <a:t>合成医学影像在智能医学影像病灶处理任务中的可用性评估</a:t>
            </a:r>
          </a:p>
        </p:txBody>
      </p:sp>
      <p:sp>
        <p:nvSpPr>
          <p:cNvPr id="9" name="圆角矩形 8"/>
          <p:cNvSpPr/>
          <p:nvPr/>
        </p:nvSpPr>
        <p:spPr>
          <a:xfrm>
            <a:off x="131645" y="1213634"/>
            <a:ext cx="2211365" cy="5170646"/>
          </a:xfrm>
          <a:prstGeom prst="roundRect">
            <a:avLst>
              <a:gd name="adj" fmla="val 14283"/>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en-US" altLang="zh-CN" sz="2000" smtClean="0">
                <a:solidFill>
                  <a:srgbClr val="005825"/>
                </a:solidFill>
                <a:latin typeface="黑体" panose="02010609060101010101" pitchFamily="49" charset="-122"/>
                <a:ea typeface="黑体" panose="02010609060101010101" pitchFamily="49" charset="-122"/>
              </a:rPr>
              <a:t>T1</a:t>
            </a:r>
            <a:r>
              <a:rPr lang="zh-CN" altLang="en-US" sz="2000" smtClean="0">
                <a:solidFill>
                  <a:srgbClr val="005825"/>
                </a:solidFill>
                <a:latin typeface="黑体" panose="02010609060101010101" pitchFamily="49" charset="-122"/>
                <a:ea typeface="黑体" panose="02010609060101010101" pitchFamily="49" charset="-122"/>
              </a:rPr>
              <a:t>、</a:t>
            </a:r>
            <a:r>
              <a:rPr lang="en-US" altLang="zh-CN" sz="2000" smtClean="0">
                <a:solidFill>
                  <a:srgbClr val="005825"/>
                </a:solidFill>
                <a:latin typeface="黑体" panose="02010609060101010101" pitchFamily="49" charset="-122"/>
                <a:ea typeface="黑体" panose="02010609060101010101" pitchFamily="49" charset="-122"/>
              </a:rPr>
              <a:t>T1c</a:t>
            </a:r>
            <a:r>
              <a:rPr lang="zh-CN" altLang="en-US" sz="2000">
                <a:solidFill>
                  <a:srgbClr val="005825"/>
                </a:solidFill>
                <a:latin typeface="黑体" panose="02010609060101010101" pitchFamily="49" charset="-122"/>
                <a:ea typeface="黑体" panose="02010609060101010101" pitchFamily="49" charset="-122"/>
              </a:rPr>
              <a:t>模</a:t>
            </a:r>
            <a:r>
              <a:rPr lang="zh-CN" altLang="en-US" sz="2000" smtClean="0">
                <a:solidFill>
                  <a:srgbClr val="005825"/>
                </a:solidFill>
                <a:latin typeface="黑体" panose="02010609060101010101" pitchFamily="49" charset="-122"/>
                <a:ea typeface="黑体" panose="02010609060101010101" pitchFamily="49" charset="-122"/>
              </a:rPr>
              <a:t>态区</a:t>
            </a:r>
            <a:r>
              <a:rPr lang="zh-CN" altLang="en-US" sz="2000">
                <a:solidFill>
                  <a:srgbClr val="005825"/>
                </a:solidFill>
                <a:latin typeface="黑体" panose="02010609060101010101" pitchFamily="49" charset="-122"/>
                <a:ea typeface="黑体" panose="02010609060101010101" pitchFamily="49" charset="-122"/>
              </a:rPr>
              <a:t>分</a:t>
            </a:r>
            <a:r>
              <a:rPr lang="zh-CN" altLang="en-US" sz="2000" smtClean="0">
                <a:solidFill>
                  <a:srgbClr val="005825"/>
                </a:solidFill>
                <a:latin typeface="黑体" panose="02010609060101010101" pitchFamily="49" charset="-122"/>
                <a:ea typeface="黑体" panose="02010609060101010101" pitchFamily="49" charset="-122"/>
              </a:rPr>
              <a:t>度不明显</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en-US" altLang="zh-CN" sz="2000" smtClean="0">
                <a:solidFill>
                  <a:srgbClr val="005825"/>
                </a:solidFill>
                <a:latin typeface="黑体" panose="02010609060101010101" pitchFamily="49" charset="-122"/>
                <a:ea typeface="黑体" panose="02010609060101010101" pitchFamily="49" charset="-122"/>
              </a:rPr>
              <a:t>T2</a:t>
            </a:r>
            <a:r>
              <a:rPr lang="zh-CN" altLang="en-US" sz="2000" smtClean="0">
                <a:solidFill>
                  <a:srgbClr val="005825"/>
                </a:solidFill>
                <a:latin typeface="黑体" panose="02010609060101010101" pitchFamily="49" charset="-122"/>
                <a:ea typeface="黑体" panose="02010609060101010101" pitchFamily="49" charset="-122"/>
              </a:rPr>
              <a:t>、</a:t>
            </a:r>
            <a:r>
              <a:rPr lang="en-US" altLang="zh-CN" sz="2000" smtClean="0">
                <a:solidFill>
                  <a:srgbClr val="005825"/>
                </a:solidFill>
                <a:latin typeface="黑体" panose="02010609060101010101" pitchFamily="49" charset="-122"/>
                <a:ea typeface="黑体" panose="02010609060101010101" pitchFamily="49" charset="-122"/>
              </a:rPr>
              <a:t>Flair</a:t>
            </a:r>
            <a:r>
              <a:rPr lang="zh-CN" altLang="en-US" sz="2000" smtClean="0">
                <a:solidFill>
                  <a:srgbClr val="005825"/>
                </a:solidFill>
                <a:latin typeface="黑体" panose="02010609060101010101" pitchFamily="49" charset="-122"/>
                <a:ea typeface="黑体" panose="02010609060101010101" pitchFamily="49" charset="-122"/>
              </a:rPr>
              <a:t>棋</a:t>
            </a:r>
            <a:r>
              <a:rPr lang="zh-CN" altLang="en-US" sz="2000">
                <a:solidFill>
                  <a:srgbClr val="005825"/>
                </a:solidFill>
                <a:latin typeface="黑体" panose="02010609060101010101" pitchFamily="49" charset="-122"/>
                <a:ea typeface="黑体" panose="02010609060101010101" pitchFamily="49" charset="-122"/>
              </a:rPr>
              <a:t>盘格效</a:t>
            </a:r>
            <a:r>
              <a:rPr lang="zh-CN" altLang="en-US" sz="2000" smtClean="0">
                <a:solidFill>
                  <a:srgbClr val="005825"/>
                </a:solidFill>
                <a:latin typeface="黑体" panose="02010609060101010101" pitchFamily="49" charset="-122"/>
                <a:ea typeface="黑体" panose="02010609060101010101" pitchFamily="49" charset="-122"/>
              </a:rPr>
              <a:t>应</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合成病灶超</a:t>
            </a:r>
            <a:r>
              <a:rPr lang="zh-CN" altLang="en-US" sz="2000">
                <a:solidFill>
                  <a:srgbClr val="005825"/>
                </a:solidFill>
                <a:latin typeface="黑体" panose="02010609060101010101" pitchFamily="49" charset="-122"/>
                <a:ea typeface="黑体" panose="02010609060101010101" pitchFamily="49" charset="-122"/>
              </a:rPr>
              <a:t>出脑轮</a:t>
            </a:r>
            <a:r>
              <a:rPr lang="zh-CN" altLang="en-US" sz="2000" smtClean="0">
                <a:solidFill>
                  <a:srgbClr val="005825"/>
                </a:solidFill>
                <a:latin typeface="黑体" panose="02010609060101010101" pitchFamily="49" charset="-122"/>
                <a:ea typeface="黑体" panose="02010609060101010101" pitchFamily="49" charset="-122"/>
              </a:rPr>
              <a:t>廓</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合成病灶缺乏纹</a:t>
            </a:r>
            <a:r>
              <a:rPr lang="zh-CN" altLang="en-US" sz="2000">
                <a:solidFill>
                  <a:srgbClr val="005825"/>
                </a:solidFill>
                <a:latin typeface="黑体" panose="02010609060101010101" pitchFamily="49" charset="-122"/>
                <a:ea typeface="黑体" panose="02010609060101010101" pitchFamily="49" charset="-122"/>
              </a:rPr>
              <a:t>理细</a:t>
            </a:r>
            <a:r>
              <a:rPr lang="zh-CN" altLang="en-US" sz="2000" smtClean="0">
                <a:solidFill>
                  <a:srgbClr val="005825"/>
                </a:solidFill>
                <a:latin typeface="黑体" panose="02010609060101010101" pitchFamily="49" charset="-122"/>
                <a:ea typeface="黑体" panose="02010609060101010101" pitchFamily="49" charset="-122"/>
              </a:rPr>
              <a:t>节</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模态间合成病灶病</a:t>
            </a:r>
            <a:r>
              <a:rPr lang="zh-CN" altLang="en-US" sz="2000">
                <a:solidFill>
                  <a:srgbClr val="005825"/>
                </a:solidFill>
                <a:latin typeface="黑体" panose="02010609060101010101" pitchFamily="49" charset="-122"/>
                <a:ea typeface="黑体" panose="02010609060101010101" pitchFamily="49" charset="-122"/>
              </a:rPr>
              <a:t>变程度差异较大</a:t>
            </a:r>
          </a:p>
        </p:txBody>
      </p:sp>
      <p:pic>
        <p:nvPicPr>
          <p:cNvPr id="12" name="图片 11"/>
          <p:cNvPicPr>
            <a:picLocks noChangeAspect="1"/>
          </p:cNvPicPr>
          <p:nvPr/>
        </p:nvPicPr>
        <p:blipFill>
          <a:blip r:embed="rId3"/>
          <a:stretch>
            <a:fillRect/>
          </a:stretch>
        </p:blipFill>
        <p:spPr>
          <a:xfrm>
            <a:off x="2317611" y="1112024"/>
            <a:ext cx="6800988" cy="5728044"/>
          </a:xfrm>
          <a:prstGeom prst="rect">
            <a:avLst/>
          </a:prstGeom>
        </p:spPr>
      </p:pic>
      <p:sp>
        <p:nvSpPr>
          <p:cNvPr id="13" name="矩形 12"/>
          <p:cNvSpPr/>
          <p:nvPr/>
        </p:nvSpPr>
        <p:spPr>
          <a:xfrm>
            <a:off x="7546206" y="3799048"/>
            <a:ext cx="365760" cy="359066"/>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4976260" y="5062889"/>
            <a:ext cx="721895" cy="1020277"/>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7486650" y="5956652"/>
            <a:ext cx="365760" cy="359066"/>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8200724" y="3799048"/>
            <a:ext cx="394636" cy="1458185"/>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352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3"/>
          <a:srcRect t="-1" b="1105"/>
          <a:stretch/>
        </p:blipFill>
        <p:spPr>
          <a:xfrm>
            <a:off x="3092871" y="3110543"/>
            <a:ext cx="5788923" cy="3696113"/>
          </a:xfrm>
          <a:prstGeom prst="rect">
            <a:avLst/>
          </a:prstGeom>
        </p:spPr>
      </p:pic>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23</a:t>
            </a:fld>
            <a:endParaRPr lang="zh-CN" altLang="en-US"/>
          </a:p>
        </p:txBody>
      </p:sp>
      <p:sp>
        <p:nvSpPr>
          <p:cNvPr id="11" name="灯片编号占位符 3"/>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23</a:t>
            </a:fld>
            <a:endParaRPr lang="zh-CN" altLang="en-US"/>
          </a:p>
        </p:txBody>
      </p:sp>
      <p:pic>
        <p:nvPicPr>
          <p:cNvPr id="4" name="图片 3"/>
          <p:cNvPicPr>
            <a:picLocks noChangeAspect="1"/>
          </p:cNvPicPr>
          <p:nvPr/>
        </p:nvPicPr>
        <p:blipFill>
          <a:blip r:embed="rId4"/>
          <a:stretch>
            <a:fillRect/>
          </a:stretch>
        </p:blipFill>
        <p:spPr>
          <a:xfrm>
            <a:off x="3092872" y="1082616"/>
            <a:ext cx="5788923" cy="1964427"/>
          </a:xfrm>
          <a:prstGeom prst="rect">
            <a:avLst/>
          </a:prstGeom>
        </p:spPr>
      </p:pic>
      <p:sp>
        <p:nvSpPr>
          <p:cNvPr id="5" name="灯片编号占位符 2"/>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23</a:t>
            </a:fld>
            <a:endParaRPr lang="zh-CN" altLang="en-US"/>
          </a:p>
        </p:txBody>
      </p:sp>
      <p:sp>
        <p:nvSpPr>
          <p:cNvPr id="6"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7" name="文本框 6"/>
          <p:cNvSpPr txBox="1"/>
          <p:nvPr/>
        </p:nvSpPr>
        <p:spPr>
          <a:xfrm>
            <a:off x="459591" y="59118"/>
            <a:ext cx="3898824"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4.</a:t>
            </a:r>
            <a:r>
              <a:rPr lang="zh-CN" altLang="en-US" sz="2400" b="1" smtClean="0">
                <a:solidFill>
                  <a:srgbClr val="005825"/>
                </a:solidFill>
                <a:latin typeface="黑体" panose="02010609060101010101" pitchFamily="49" charset="-122"/>
                <a:ea typeface="黑体" panose="02010609060101010101" pitchFamily="49" charset="-122"/>
              </a:rPr>
              <a:t>合</a:t>
            </a:r>
            <a:r>
              <a:rPr lang="zh-CN" altLang="en-US" sz="2400" b="1">
                <a:solidFill>
                  <a:srgbClr val="005825"/>
                </a:solidFill>
                <a:latin typeface="黑体" panose="02010609060101010101" pitchFamily="49" charset="-122"/>
                <a:ea typeface="黑体" panose="02010609060101010101" pitchFamily="49" charset="-122"/>
              </a:rPr>
              <a:t>成医学影像的性能评估</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8" name="文本框 7"/>
          <p:cNvSpPr txBox="1"/>
          <p:nvPr/>
        </p:nvSpPr>
        <p:spPr>
          <a:xfrm>
            <a:off x="110652" y="640504"/>
            <a:ext cx="8870061" cy="430887"/>
          </a:xfrm>
          <a:prstGeom prst="rect">
            <a:avLst/>
          </a:prstGeom>
          <a:noFill/>
        </p:spPr>
        <p:txBody>
          <a:bodyPr wrap="square" rtlCol="0">
            <a:spAutoFit/>
          </a:bodyPr>
          <a:lstStyle/>
          <a:p>
            <a:pPr>
              <a:defRPr/>
            </a:pPr>
            <a:r>
              <a:rPr lang="en-US" altLang="zh-CN" sz="2200" b="1" smtClean="0"/>
              <a:t>4.4 </a:t>
            </a:r>
            <a:r>
              <a:rPr lang="zh-CN" altLang="en-US" sz="2200" b="1"/>
              <a:t>合成医学影像在智能医学影像病灶处理任务中的可用性评估</a:t>
            </a:r>
          </a:p>
        </p:txBody>
      </p:sp>
      <p:sp>
        <p:nvSpPr>
          <p:cNvPr id="10" name="圆角矩形 9"/>
          <p:cNvSpPr/>
          <p:nvPr/>
        </p:nvSpPr>
        <p:spPr>
          <a:xfrm>
            <a:off x="252859" y="1365941"/>
            <a:ext cx="2642741" cy="2126516"/>
          </a:xfrm>
          <a:prstGeom prst="roundRect">
            <a:avLst>
              <a:gd name="adj" fmla="val 15484"/>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合成数据作为增强数据提升</a:t>
            </a:r>
            <a:r>
              <a:rPr lang="zh-CN" altLang="en-US" sz="2000" smtClean="0">
                <a:solidFill>
                  <a:srgbClr val="005825"/>
                </a:solidFill>
                <a:latin typeface="黑体" panose="02010609060101010101" pitchFamily="49" charset="-122"/>
                <a:ea typeface="黑体" panose="02010609060101010101" pitchFamily="49" charset="-122"/>
              </a:rPr>
              <a:t>了肺部病灶检测器评估结果</a:t>
            </a:r>
            <a:endParaRPr lang="en-US" altLang="zh-CN" sz="2000" smtClean="0">
              <a:solidFill>
                <a:srgbClr val="005825"/>
              </a:solidFill>
              <a:latin typeface="黑体" panose="02010609060101010101" pitchFamily="49" charset="-122"/>
              <a:ea typeface="黑体" panose="02010609060101010101" pitchFamily="49" charset="-122"/>
            </a:endParaRPr>
          </a:p>
        </p:txBody>
      </p:sp>
      <p:sp>
        <p:nvSpPr>
          <p:cNvPr id="12" name="圆角矩形 11"/>
          <p:cNvSpPr/>
          <p:nvPr/>
        </p:nvSpPr>
        <p:spPr>
          <a:xfrm>
            <a:off x="252859" y="4377065"/>
            <a:ext cx="2655153" cy="1634490"/>
          </a:xfrm>
          <a:prstGeom prst="roundRect">
            <a:avLst>
              <a:gd name="adj" fmla="val 17196"/>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肺</a:t>
            </a:r>
            <a:r>
              <a:rPr lang="zh-CN" altLang="en-US" sz="2000">
                <a:solidFill>
                  <a:srgbClr val="005825"/>
                </a:solidFill>
                <a:latin typeface="黑体" panose="02010609060101010101" pitchFamily="49" charset="-122"/>
                <a:ea typeface="黑体" panose="02010609060101010101" pitchFamily="49" charset="-122"/>
              </a:rPr>
              <a:t>部血管、淋巴等细微结构上更丰富逼</a:t>
            </a:r>
            <a:r>
              <a:rPr lang="zh-CN" altLang="en-US" sz="2000" smtClean="0">
                <a:solidFill>
                  <a:srgbClr val="005825"/>
                </a:solidFill>
                <a:latin typeface="黑体" panose="02010609060101010101" pitchFamily="49" charset="-122"/>
                <a:ea typeface="黑体" panose="02010609060101010101" pitchFamily="49" charset="-122"/>
              </a:rPr>
              <a:t>真</a:t>
            </a:r>
            <a:endParaRPr lang="zh-CN" altLang="en-US" sz="2000">
              <a:solidFill>
                <a:srgbClr val="005825"/>
              </a:solidFill>
              <a:latin typeface="黑体" panose="02010609060101010101" pitchFamily="49" charset="-122"/>
              <a:ea typeface="黑体" panose="02010609060101010101" pitchFamily="49" charset="-122"/>
            </a:endParaRPr>
          </a:p>
        </p:txBody>
      </p:sp>
      <p:sp>
        <p:nvSpPr>
          <p:cNvPr id="13" name="椭圆 12"/>
          <p:cNvSpPr/>
          <p:nvPr/>
        </p:nvSpPr>
        <p:spPr>
          <a:xfrm>
            <a:off x="5835649" y="4737100"/>
            <a:ext cx="377107" cy="34909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p:cNvSpPr/>
          <p:nvPr/>
        </p:nvSpPr>
        <p:spPr>
          <a:xfrm>
            <a:off x="7956549" y="4737100"/>
            <a:ext cx="377107" cy="34909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直接连接符 15"/>
          <p:cNvCxnSpPr>
            <a:stCxn id="13" idx="0"/>
            <a:endCxn id="14" idx="0"/>
          </p:cNvCxnSpPr>
          <p:nvPr/>
        </p:nvCxnSpPr>
        <p:spPr>
          <a:xfrm>
            <a:off x="6024203" y="4737100"/>
            <a:ext cx="2120900"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13" idx="4"/>
            <a:endCxn id="14" idx="4"/>
          </p:cNvCxnSpPr>
          <p:nvPr/>
        </p:nvCxnSpPr>
        <p:spPr>
          <a:xfrm>
            <a:off x="6024203" y="5086195"/>
            <a:ext cx="2120900"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780906" y="3396137"/>
            <a:ext cx="365760" cy="495277"/>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394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24</a:t>
            </a:fld>
            <a:endParaRPr lang="zh-CN" altLang="en-US"/>
          </a:p>
        </p:txBody>
      </p:sp>
      <p:sp>
        <p:nvSpPr>
          <p:cNvPr id="11" name="灯片编号占位符 3"/>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24</a:t>
            </a:fld>
            <a:endParaRPr lang="zh-CN" altLang="en-US"/>
          </a:p>
        </p:txBody>
      </p:sp>
      <p:sp>
        <p:nvSpPr>
          <p:cNvPr id="5" name="灯片编号占位符 3"/>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2200" b="1" kern="1200">
                <a:solidFill>
                  <a:srgbClr val="005825"/>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B25B406A-5FEB-48E8-A5AF-1D0E27E520EB}" type="slidenum">
              <a:rPr lang="zh-CN" altLang="en-US" smtClean="0"/>
              <a:pPr>
                <a:defRPr/>
              </a:pPr>
              <a:t>24</a:t>
            </a:fld>
            <a:endParaRPr lang="zh-CN" altLang="en-US"/>
          </a:p>
        </p:txBody>
      </p:sp>
      <p:sp>
        <p:nvSpPr>
          <p:cNvPr id="6"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7" name="文本框 6"/>
          <p:cNvSpPr txBox="1"/>
          <p:nvPr/>
        </p:nvSpPr>
        <p:spPr>
          <a:xfrm>
            <a:off x="459591" y="59118"/>
            <a:ext cx="3898824"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4.</a:t>
            </a:r>
            <a:r>
              <a:rPr lang="zh-CN" altLang="en-US" sz="2400" b="1" smtClean="0">
                <a:solidFill>
                  <a:srgbClr val="005825"/>
                </a:solidFill>
                <a:latin typeface="黑体" panose="02010609060101010101" pitchFamily="49" charset="-122"/>
                <a:ea typeface="黑体" panose="02010609060101010101" pitchFamily="49" charset="-122"/>
              </a:rPr>
              <a:t>合</a:t>
            </a:r>
            <a:r>
              <a:rPr lang="zh-CN" altLang="en-US" sz="2400" b="1">
                <a:solidFill>
                  <a:srgbClr val="005825"/>
                </a:solidFill>
                <a:latin typeface="黑体" panose="02010609060101010101" pitchFamily="49" charset="-122"/>
                <a:ea typeface="黑体" panose="02010609060101010101" pitchFamily="49" charset="-122"/>
              </a:rPr>
              <a:t>成医学影像的性能评估</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8" name="文本框 7"/>
          <p:cNvSpPr txBox="1"/>
          <p:nvPr/>
        </p:nvSpPr>
        <p:spPr>
          <a:xfrm>
            <a:off x="110653" y="640504"/>
            <a:ext cx="8688084" cy="430887"/>
          </a:xfrm>
          <a:prstGeom prst="rect">
            <a:avLst/>
          </a:prstGeom>
          <a:noFill/>
        </p:spPr>
        <p:txBody>
          <a:bodyPr wrap="square" rtlCol="0">
            <a:spAutoFit/>
          </a:bodyPr>
          <a:lstStyle/>
          <a:p>
            <a:pPr>
              <a:defRPr/>
            </a:pPr>
            <a:r>
              <a:rPr lang="en-US" altLang="zh-CN" sz="2200" b="1" smtClean="0"/>
              <a:t>4.4 </a:t>
            </a:r>
            <a:r>
              <a:rPr lang="zh-CN" altLang="en-US" sz="2200" b="1"/>
              <a:t>合成医学影像在智能医学影像病灶处理任务中的可用性评估</a:t>
            </a:r>
          </a:p>
        </p:txBody>
      </p:sp>
      <p:pic>
        <p:nvPicPr>
          <p:cNvPr id="9" name="图片 8"/>
          <p:cNvPicPr>
            <a:picLocks noChangeAspect="1"/>
          </p:cNvPicPr>
          <p:nvPr/>
        </p:nvPicPr>
        <p:blipFill>
          <a:blip r:embed="rId3"/>
          <a:stretch>
            <a:fillRect/>
          </a:stretch>
        </p:blipFill>
        <p:spPr>
          <a:xfrm rot="10800000" flipH="1" flipV="1">
            <a:off x="207316" y="4131674"/>
            <a:ext cx="6077908" cy="2596086"/>
          </a:xfrm>
          <a:prstGeom prst="rect">
            <a:avLst/>
          </a:prstGeom>
        </p:spPr>
      </p:pic>
      <p:pic>
        <p:nvPicPr>
          <p:cNvPr id="12" name="图片 11"/>
          <p:cNvPicPr>
            <a:picLocks noChangeAspect="1"/>
          </p:cNvPicPr>
          <p:nvPr/>
        </p:nvPicPr>
        <p:blipFill>
          <a:blip r:embed="rId4"/>
          <a:stretch>
            <a:fillRect/>
          </a:stretch>
        </p:blipFill>
        <p:spPr>
          <a:xfrm>
            <a:off x="207315" y="1243890"/>
            <a:ext cx="6077909" cy="2594337"/>
          </a:xfrm>
          <a:prstGeom prst="rect">
            <a:avLst/>
          </a:prstGeom>
        </p:spPr>
      </p:pic>
      <p:sp>
        <p:nvSpPr>
          <p:cNvPr id="13" name="圆角矩形 12"/>
          <p:cNvSpPr/>
          <p:nvPr/>
        </p:nvSpPr>
        <p:spPr>
          <a:xfrm>
            <a:off x="6457950" y="1282779"/>
            <a:ext cx="2505944" cy="1527502"/>
          </a:xfrm>
          <a:prstGeom prst="roundRect">
            <a:avLst>
              <a:gd name="adj" fmla="val 14329"/>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脊柱、肋骨等细节之处合成质量更好</a:t>
            </a:r>
          </a:p>
        </p:txBody>
      </p:sp>
      <p:sp>
        <p:nvSpPr>
          <p:cNvPr id="14" name="圆角矩形 13"/>
          <p:cNvSpPr/>
          <p:nvPr/>
        </p:nvSpPr>
        <p:spPr>
          <a:xfrm>
            <a:off x="6457950" y="3587955"/>
            <a:ext cx="2505944" cy="3083778"/>
          </a:xfrm>
          <a:prstGeom prst="roundRect">
            <a:avLst>
              <a:gd name="adj" fmla="val 16429"/>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血管和神经交汇点等细节更合理真实</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结构特征图血管线条更自然、噪声更少</a:t>
            </a:r>
          </a:p>
        </p:txBody>
      </p:sp>
      <p:sp>
        <p:nvSpPr>
          <p:cNvPr id="3" name="矩形 2"/>
          <p:cNvSpPr/>
          <p:nvPr/>
        </p:nvSpPr>
        <p:spPr>
          <a:xfrm>
            <a:off x="5499100" y="2541059"/>
            <a:ext cx="431800" cy="1091142"/>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p:cNvSpPr/>
          <p:nvPr/>
        </p:nvSpPr>
        <p:spPr>
          <a:xfrm>
            <a:off x="5499100" y="1617043"/>
            <a:ext cx="431800" cy="717989"/>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p:cNvSpPr/>
          <p:nvPr/>
        </p:nvSpPr>
        <p:spPr>
          <a:xfrm>
            <a:off x="3975234" y="4978400"/>
            <a:ext cx="490888" cy="353996"/>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p:cNvSpPr/>
          <p:nvPr/>
        </p:nvSpPr>
        <p:spPr>
          <a:xfrm>
            <a:off x="5139890" y="5756441"/>
            <a:ext cx="368305" cy="37485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785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7"/>
          <p:cNvSpPr>
            <a:spLocks noEditPoints="1"/>
          </p:cNvSpPr>
          <p:nvPr/>
        </p:nvSpPr>
        <p:spPr bwMode="auto">
          <a:xfrm>
            <a:off x="2555588" y="3205537"/>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 name="文本框 23"/>
          <p:cNvSpPr txBox="1"/>
          <p:nvPr/>
        </p:nvSpPr>
        <p:spPr>
          <a:xfrm>
            <a:off x="2676230" y="3197165"/>
            <a:ext cx="444352" cy="707886"/>
          </a:xfrm>
          <a:prstGeom prst="rect">
            <a:avLst/>
          </a:prstGeom>
          <a:noFill/>
          <a:ln>
            <a:noFill/>
          </a:ln>
        </p:spPr>
        <p:txBody>
          <a:bodyPr wrap="none" rtlCol="0">
            <a:spAutoFit/>
          </a:bodyPr>
          <a:lstStyle/>
          <a:p>
            <a:r>
              <a:rPr lang="en-US" altLang="zh-CN" sz="4000" dirty="0" smtClean="0">
                <a:solidFill>
                  <a:srgbClr val="005825"/>
                </a:solidFill>
              </a:rPr>
              <a:t>2</a:t>
            </a:r>
            <a:endParaRPr lang="zh-CN" altLang="en-US" sz="4000" dirty="0">
              <a:solidFill>
                <a:srgbClr val="005825"/>
              </a:solidFill>
            </a:endParaRPr>
          </a:p>
        </p:txBody>
      </p:sp>
      <p:sp>
        <p:nvSpPr>
          <p:cNvPr id="51" name="Freeform 7"/>
          <p:cNvSpPr>
            <a:spLocks noEditPoints="1"/>
          </p:cNvSpPr>
          <p:nvPr/>
        </p:nvSpPr>
        <p:spPr bwMode="auto">
          <a:xfrm>
            <a:off x="2593246" y="4764093"/>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 name="Freeform 7"/>
          <p:cNvSpPr>
            <a:spLocks noEditPoints="1"/>
          </p:cNvSpPr>
          <p:nvPr/>
        </p:nvSpPr>
        <p:spPr bwMode="auto">
          <a:xfrm>
            <a:off x="2555588" y="2436162"/>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6" name="圆角矩形 85"/>
          <p:cNvSpPr/>
          <p:nvPr/>
        </p:nvSpPr>
        <p:spPr>
          <a:xfrm rot="5400000">
            <a:off x="-1246762" y="108224"/>
            <a:ext cx="5004886" cy="2423378"/>
          </a:xfrm>
          <a:prstGeom prst="roundRect">
            <a:avLst>
              <a:gd name="adj" fmla="val 50000"/>
            </a:avLst>
          </a:prstGeom>
          <a:solidFill>
            <a:srgbClr val="005825"/>
          </a:solidFill>
          <a:ln w="25400" cap="flat" cmpd="sng" algn="ctr">
            <a:solidFill>
              <a:srgbClr val="FFFFFF">
                <a:lumMod val="95000"/>
              </a:srgbClr>
            </a:solidFill>
            <a:prstDash val="solid"/>
          </a:ln>
          <a:effectLst>
            <a:outerShdw blurRad="254000" dist="127000" dir="2700000" algn="tl" rotWithShape="0">
              <a:prstClr val="black">
                <a:alpha val="40000"/>
              </a:prstClr>
            </a:outerShdw>
          </a:effectLst>
        </p:spPr>
        <p:txBody>
          <a:bodyPr rtlCol="0" anchor="ctr"/>
          <a:lstStyle/>
          <a:p>
            <a:pPr algn="ctr" defTabSz="685800">
              <a:defRPr/>
            </a:pPr>
            <a:endParaRPr lang="zh-CN" altLang="en-US" sz="1013" kern="0">
              <a:solidFill>
                <a:srgbClr val="005825"/>
              </a:solidFill>
              <a:latin typeface="Calibri"/>
              <a:ea typeface="宋体" panose="02010600030101010101" pitchFamily="2" charset="-122"/>
            </a:endParaRPr>
          </a:p>
        </p:txBody>
      </p:sp>
      <p:sp>
        <p:nvSpPr>
          <p:cNvPr id="87" name="文本框 86"/>
          <p:cNvSpPr txBox="1"/>
          <p:nvPr/>
        </p:nvSpPr>
        <p:spPr>
          <a:xfrm>
            <a:off x="336572" y="1720300"/>
            <a:ext cx="1886716" cy="969496"/>
          </a:xfrm>
          <a:prstGeom prst="rect">
            <a:avLst/>
          </a:prstGeom>
          <a:noFill/>
        </p:spPr>
        <p:txBody>
          <a:bodyPr vert="horz" wrap="square" rtlCol="0">
            <a:spAutoFit/>
          </a:bodyPr>
          <a:lstStyle/>
          <a:p>
            <a:pPr algn="dist"/>
            <a:r>
              <a:rPr lang="zh-CN" altLang="en-US" sz="5700" b="1" dirty="0">
                <a:solidFill>
                  <a:schemeClr val="bg1"/>
                </a:solidFill>
                <a:latin typeface="微软雅黑" panose="020B0503020204020204" pitchFamily="34" charset="-122"/>
                <a:ea typeface="微软雅黑" panose="020B0503020204020204" pitchFamily="34" charset="-122"/>
              </a:rPr>
              <a:t>目录</a:t>
            </a:r>
          </a:p>
        </p:txBody>
      </p:sp>
      <p:sp>
        <p:nvSpPr>
          <p:cNvPr id="5" name="圆角矩形 4"/>
          <p:cNvSpPr/>
          <p:nvPr/>
        </p:nvSpPr>
        <p:spPr>
          <a:xfrm>
            <a:off x="3130312" y="2452351"/>
            <a:ext cx="5878934"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6" name="圆角矩形 5"/>
          <p:cNvSpPr/>
          <p:nvPr/>
        </p:nvSpPr>
        <p:spPr>
          <a:xfrm>
            <a:off x="3128436" y="3234907"/>
            <a:ext cx="58808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8" name="文本框 7"/>
          <p:cNvSpPr txBox="1"/>
          <p:nvPr/>
        </p:nvSpPr>
        <p:spPr>
          <a:xfrm>
            <a:off x="2687756" y="2416303"/>
            <a:ext cx="444352" cy="707886"/>
          </a:xfrm>
          <a:prstGeom prst="rect">
            <a:avLst/>
          </a:prstGeom>
          <a:noFill/>
          <a:ln>
            <a:noFill/>
          </a:ln>
        </p:spPr>
        <p:txBody>
          <a:bodyPr wrap="none" rtlCol="0">
            <a:spAutoFit/>
          </a:bodyPr>
          <a:lstStyle/>
          <a:p>
            <a:r>
              <a:rPr lang="en-US" altLang="zh-CN" sz="4000" dirty="0" smtClean="0">
                <a:solidFill>
                  <a:srgbClr val="005825"/>
                </a:solidFill>
              </a:rPr>
              <a:t>1</a:t>
            </a:r>
            <a:endParaRPr lang="zh-CN" altLang="en-US" sz="4000" dirty="0">
              <a:solidFill>
                <a:srgbClr val="005825"/>
              </a:solidFill>
            </a:endParaRPr>
          </a:p>
        </p:txBody>
      </p:sp>
      <p:sp>
        <p:nvSpPr>
          <p:cNvPr id="4" name="矩形 3"/>
          <p:cNvSpPr/>
          <p:nvPr/>
        </p:nvSpPr>
        <p:spPr>
          <a:xfrm>
            <a:off x="3060700" y="3313371"/>
            <a:ext cx="4980851" cy="430887"/>
          </a:xfrm>
          <a:prstGeom prst="rect">
            <a:avLst/>
          </a:prstGeom>
        </p:spPr>
        <p:txBody>
          <a:bodyPr wrap="none">
            <a:spAutoFit/>
          </a:bodyPr>
          <a:lstStyle/>
          <a:p>
            <a:r>
              <a:rPr lang="zh-CN" altLang="en-US" sz="2200">
                <a:solidFill>
                  <a:schemeClr val="bg1"/>
                </a:solidFill>
                <a:latin typeface="微软雅黑" panose="020B0503020204020204" pitchFamily="34" charset="-122"/>
                <a:ea typeface="微软雅黑" panose="020B0503020204020204" pitchFamily="34" charset="-122"/>
              </a:rPr>
              <a:t>医学影像结构特征图的提</a:t>
            </a:r>
            <a:r>
              <a:rPr lang="zh-CN" altLang="en-US" sz="2200" smtClean="0">
                <a:solidFill>
                  <a:schemeClr val="bg1"/>
                </a:solidFill>
                <a:latin typeface="微软雅黑" panose="020B0503020204020204" pitchFamily="34" charset="-122"/>
                <a:ea typeface="微软雅黑" panose="020B0503020204020204" pitchFamily="34" charset="-122"/>
              </a:rPr>
              <a:t>取和</a:t>
            </a:r>
            <a:r>
              <a:rPr lang="zh-CN" altLang="en-US" sz="2200">
                <a:solidFill>
                  <a:schemeClr val="bg1"/>
                </a:solidFill>
                <a:latin typeface="微软雅黑" panose="020B0503020204020204" pitchFamily="34" charset="-122"/>
                <a:ea typeface="微软雅黑" panose="020B0503020204020204" pitchFamily="34" charset="-122"/>
              </a:rPr>
              <a:t>生成方法</a:t>
            </a:r>
          </a:p>
        </p:txBody>
      </p:sp>
      <p:sp>
        <p:nvSpPr>
          <p:cNvPr id="9" name="矩形 8"/>
          <p:cNvSpPr/>
          <p:nvPr/>
        </p:nvSpPr>
        <p:spPr>
          <a:xfrm>
            <a:off x="3060700" y="2412454"/>
            <a:ext cx="2723823" cy="540341"/>
          </a:xfrm>
          <a:prstGeom prst="rect">
            <a:avLst/>
          </a:prstGeom>
        </p:spPr>
        <p:txBody>
          <a:bodyPr wrap="none">
            <a:spAutoFit/>
          </a:bodyPr>
          <a:lstStyle/>
          <a:p>
            <a:pPr>
              <a:lnSpc>
                <a:spcPct val="150000"/>
              </a:lnSpc>
            </a:pPr>
            <a:r>
              <a:rPr lang="zh-CN" altLang="en-US" sz="2200" smtClean="0">
                <a:solidFill>
                  <a:schemeClr val="bg1"/>
                </a:solidFill>
                <a:latin typeface="微软雅黑" panose="020B0503020204020204" pitchFamily="34" charset="-122"/>
                <a:ea typeface="微软雅黑" panose="020B0503020204020204" pitchFamily="34" charset="-122"/>
              </a:rPr>
              <a:t>选题背</a:t>
            </a:r>
            <a:r>
              <a:rPr lang="zh-CN" altLang="en-US" sz="2200">
                <a:solidFill>
                  <a:schemeClr val="bg1"/>
                </a:solidFill>
                <a:latin typeface="微软雅黑" panose="020B0503020204020204" pitchFamily="34" charset="-122"/>
                <a:ea typeface="微软雅黑" panose="020B0503020204020204" pitchFamily="34" charset="-122"/>
              </a:rPr>
              <a:t>景</a:t>
            </a:r>
            <a:r>
              <a:rPr lang="zh-CN" altLang="en-US" sz="2200" smtClean="0">
                <a:solidFill>
                  <a:schemeClr val="bg1"/>
                </a:solidFill>
                <a:latin typeface="微软雅黑" panose="020B0503020204020204" pitchFamily="34" charset="-122"/>
                <a:ea typeface="微软雅黑" panose="020B0503020204020204" pitchFamily="34" charset="-122"/>
              </a:rPr>
              <a:t>及研究现状</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44" name="Freeform 7"/>
          <p:cNvSpPr>
            <a:spLocks noEditPoints="1"/>
          </p:cNvSpPr>
          <p:nvPr/>
        </p:nvSpPr>
        <p:spPr bwMode="auto">
          <a:xfrm>
            <a:off x="2585511" y="3975145"/>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 name="圆角矩形 44"/>
          <p:cNvSpPr/>
          <p:nvPr/>
        </p:nvSpPr>
        <p:spPr>
          <a:xfrm>
            <a:off x="3160236" y="4004034"/>
            <a:ext cx="5849010"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46" name="圆角矩形 45"/>
          <p:cNvSpPr/>
          <p:nvPr/>
        </p:nvSpPr>
        <p:spPr>
          <a:xfrm>
            <a:off x="3179236" y="4793463"/>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47" name="文本框 46"/>
          <p:cNvSpPr txBox="1"/>
          <p:nvPr/>
        </p:nvSpPr>
        <p:spPr>
          <a:xfrm>
            <a:off x="2713888" y="4755721"/>
            <a:ext cx="444352" cy="707886"/>
          </a:xfrm>
          <a:prstGeom prst="rect">
            <a:avLst/>
          </a:prstGeom>
          <a:noFill/>
          <a:ln>
            <a:noFill/>
          </a:ln>
        </p:spPr>
        <p:txBody>
          <a:bodyPr wrap="none" rtlCol="0">
            <a:spAutoFit/>
          </a:bodyPr>
          <a:lstStyle/>
          <a:p>
            <a:r>
              <a:rPr lang="en-US" altLang="zh-CN" sz="4000" dirty="0">
                <a:solidFill>
                  <a:srgbClr val="005825"/>
                </a:solidFill>
              </a:rPr>
              <a:t>4</a:t>
            </a:r>
            <a:endParaRPr lang="zh-CN" altLang="en-US" sz="4000" dirty="0">
              <a:solidFill>
                <a:srgbClr val="005825"/>
              </a:solidFill>
            </a:endParaRPr>
          </a:p>
        </p:txBody>
      </p:sp>
      <p:sp>
        <p:nvSpPr>
          <p:cNvPr id="48" name="文本框 47"/>
          <p:cNvSpPr txBox="1"/>
          <p:nvPr/>
        </p:nvSpPr>
        <p:spPr>
          <a:xfrm>
            <a:off x="2717679" y="3955286"/>
            <a:ext cx="444352" cy="707886"/>
          </a:xfrm>
          <a:prstGeom prst="rect">
            <a:avLst/>
          </a:prstGeom>
          <a:noFill/>
          <a:ln>
            <a:noFill/>
          </a:ln>
        </p:spPr>
        <p:txBody>
          <a:bodyPr wrap="none" rtlCol="0">
            <a:spAutoFit/>
          </a:bodyPr>
          <a:lstStyle/>
          <a:p>
            <a:r>
              <a:rPr lang="en-US" altLang="zh-CN" sz="4000" dirty="0">
                <a:solidFill>
                  <a:srgbClr val="005825"/>
                </a:solidFill>
              </a:rPr>
              <a:t>3</a:t>
            </a:r>
            <a:endParaRPr lang="zh-CN" altLang="en-US" sz="4000" dirty="0">
              <a:solidFill>
                <a:srgbClr val="005825"/>
              </a:solidFill>
            </a:endParaRPr>
          </a:p>
        </p:txBody>
      </p:sp>
      <p:sp>
        <p:nvSpPr>
          <p:cNvPr id="49" name="矩形 48"/>
          <p:cNvSpPr/>
          <p:nvPr/>
        </p:nvSpPr>
        <p:spPr>
          <a:xfrm>
            <a:off x="3060700" y="4747803"/>
            <a:ext cx="3352200" cy="546112"/>
          </a:xfrm>
          <a:prstGeom prst="rect">
            <a:avLst/>
          </a:prstGeom>
        </p:spPr>
        <p:txBody>
          <a:bodyPr wrap="none">
            <a:spAutoFit/>
          </a:bodyPr>
          <a:lstStyle/>
          <a:p>
            <a:pPr>
              <a:lnSpc>
                <a:spcPct val="150000"/>
              </a:lnSpc>
            </a:pPr>
            <a:r>
              <a:rPr lang="zh-CN" altLang="en-US" sz="2200">
                <a:solidFill>
                  <a:schemeClr val="bg1"/>
                </a:solidFill>
                <a:ea typeface="微软雅黑" panose="020B0503020204020204" pitchFamily="34" charset="-122"/>
              </a:rPr>
              <a:t>合成医学影像的性能评估 </a:t>
            </a:r>
          </a:p>
        </p:txBody>
      </p:sp>
      <p:sp>
        <p:nvSpPr>
          <p:cNvPr id="50" name="矩形 49"/>
          <p:cNvSpPr/>
          <p:nvPr/>
        </p:nvSpPr>
        <p:spPr>
          <a:xfrm>
            <a:off x="3060700" y="3952543"/>
            <a:ext cx="5502168" cy="540341"/>
          </a:xfrm>
          <a:prstGeom prst="rect">
            <a:avLst/>
          </a:prstGeom>
        </p:spPr>
        <p:txBody>
          <a:bodyPr wrap="square">
            <a:spAutoFit/>
          </a:bodyPr>
          <a:lstStyle/>
          <a:p>
            <a:pPr>
              <a:lnSpc>
                <a:spcPct val="150000"/>
              </a:lnSpc>
            </a:pPr>
            <a:r>
              <a:rPr lang="zh-CN" altLang="en-US" sz="2200">
                <a:solidFill>
                  <a:srgbClr val="EEEAE8"/>
                </a:solidFill>
                <a:latin typeface="微软雅黑" panose="020B0503020204020204" pitchFamily="34" charset="-122"/>
                <a:ea typeface="微软雅黑" panose="020B0503020204020204" pitchFamily="34" charset="-122"/>
              </a:rPr>
              <a:t>基于结构特征图的多模态医学影像合成方法</a:t>
            </a:r>
          </a:p>
        </p:txBody>
      </p:sp>
      <p:sp>
        <p:nvSpPr>
          <p:cNvPr id="55" name="Freeform 7"/>
          <p:cNvSpPr>
            <a:spLocks noEditPoints="1"/>
          </p:cNvSpPr>
          <p:nvPr/>
        </p:nvSpPr>
        <p:spPr bwMode="auto">
          <a:xfrm>
            <a:off x="2601889" y="5565110"/>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 name="圆角矩形 55"/>
          <p:cNvSpPr/>
          <p:nvPr/>
        </p:nvSpPr>
        <p:spPr>
          <a:xfrm>
            <a:off x="3179236" y="5575430"/>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57" name="文本框 56"/>
          <p:cNvSpPr txBox="1"/>
          <p:nvPr/>
        </p:nvSpPr>
        <p:spPr>
          <a:xfrm>
            <a:off x="2722531" y="5556738"/>
            <a:ext cx="444352" cy="707886"/>
          </a:xfrm>
          <a:prstGeom prst="rect">
            <a:avLst/>
          </a:prstGeom>
          <a:noFill/>
          <a:ln>
            <a:noFill/>
          </a:ln>
        </p:spPr>
        <p:txBody>
          <a:bodyPr wrap="none" rtlCol="0">
            <a:spAutoFit/>
          </a:bodyPr>
          <a:lstStyle/>
          <a:p>
            <a:r>
              <a:rPr lang="en-US" altLang="zh-CN" sz="4000" dirty="0" smtClean="0">
                <a:solidFill>
                  <a:srgbClr val="005825"/>
                </a:solidFill>
              </a:rPr>
              <a:t>5</a:t>
            </a:r>
            <a:endParaRPr lang="zh-CN" altLang="en-US" sz="4000" dirty="0">
              <a:solidFill>
                <a:srgbClr val="005825"/>
              </a:solidFill>
            </a:endParaRPr>
          </a:p>
        </p:txBody>
      </p:sp>
      <p:sp>
        <p:nvSpPr>
          <p:cNvPr id="58" name="矩形 57"/>
          <p:cNvSpPr/>
          <p:nvPr/>
        </p:nvSpPr>
        <p:spPr>
          <a:xfrm>
            <a:off x="3060700" y="5549717"/>
            <a:ext cx="2159566" cy="540341"/>
          </a:xfrm>
          <a:prstGeom prst="rect">
            <a:avLst/>
          </a:prstGeom>
        </p:spPr>
        <p:txBody>
          <a:bodyPr wrap="none">
            <a:spAutoFit/>
          </a:bodyPr>
          <a:lstStyle/>
          <a:p>
            <a:pPr>
              <a:lnSpc>
                <a:spcPct val="150000"/>
              </a:lnSpc>
            </a:pPr>
            <a:r>
              <a:rPr lang="zh-CN" altLang="en-US" sz="2200" b="1" dirty="0" smtClean="0">
                <a:solidFill>
                  <a:srgbClr val="FFC000"/>
                </a:solidFill>
                <a:latin typeface="微软雅黑" panose="020B0503020204020204" pitchFamily="34" charset="-122"/>
                <a:ea typeface="微软雅黑" panose="020B0503020204020204" pitchFamily="34" charset="-122"/>
              </a:rPr>
              <a:t>总结与研究展望</a:t>
            </a:r>
            <a:endParaRPr lang="en-US" altLang="zh-CN" sz="2200" b="1" dirty="0">
              <a:solidFill>
                <a:srgbClr val="FFC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25</a:t>
            </a:fld>
            <a:endParaRPr lang="zh-CN" altLang="en-US"/>
          </a:p>
        </p:txBody>
      </p:sp>
      <p:sp>
        <p:nvSpPr>
          <p:cNvPr id="3" name="矩形 2"/>
          <p:cNvSpPr/>
          <p:nvPr/>
        </p:nvSpPr>
        <p:spPr>
          <a:xfrm>
            <a:off x="8272371" y="2750841"/>
            <a:ext cx="603050" cy="415498"/>
          </a:xfrm>
          <a:prstGeom prst="rect">
            <a:avLst/>
          </a:prstGeom>
        </p:spPr>
        <p:txBody>
          <a:bodyPr wrap="non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P3-6</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29" name="矩形 28"/>
          <p:cNvSpPr/>
          <p:nvPr/>
        </p:nvSpPr>
        <p:spPr>
          <a:xfrm>
            <a:off x="8272371" y="3550171"/>
            <a:ext cx="995372" cy="415498"/>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P8-10</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8272371" y="4298574"/>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P12-15</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8272371" y="5098197"/>
            <a:ext cx="1309772"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P17-23</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8272371" y="5885939"/>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P25</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79262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2661306"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5.</a:t>
            </a:r>
            <a:r>
              <a:rPr lang="zh-CN" altLang="en-US" sz="2400" b="1" smtClean="0">
                <a:solidFill>
                  <a:srgbClr val="005825"/>
                </a:solidFill>
                <a:latin typeface="黑体" panose="02010609060101010101" pitchFamily="49" charset="-122"/>
                <a:ea typeface="黑体" panose="02010609060101010101" pitchFamily="49" charset="-122"/>
              </a:rPr>
              <a:t>总</a:t>
            </a:r>
            <a:r>
              <a:rPr lang="zh-CN" altLang="en-US" sz="2400" b="1">
                <a:solidFill>
                  <a:srgbClr val="005825"/>
                </a:solidFill>
                <a:latin typeface="黑体" panose="02010609060101010101" pitchFamily="49" charset="-122"/>
                <a:ea typeface="黑体" panose="02010609060101010101" pitchFamily="49" charset="-122"/>
              </a:rPr>
              <a:t>结与研究展望</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769441"/>
          </a:xfrm>
          <a:prstGeom prst="rect">
            <a:avLst/>
          </a:prstGeom>
          <a:noFill/>
        </p:spPr>
        <p:txBody>
          <a:bodyPr wrap="square" rtlCol="0">
            <a:spAutoFit/>
          </a:bodyPr>
          <a:lstStyle/>
          <a:p>
            <a:pPr>
              <a:defRPr/>
            </a:pPr>
            <a:r>
              <a:rPr lang="en-US" sz="2200" b="1" smtClean="0"/>
              <a:t>5.1 </a:t>
            </a:r>
            <a:r>
              <a:rPr lang="zh-CN" altLang="en-US" sz="2200" b="1" smtClean="0"/>
              <a:t>总结</a:t>
            </a:r>
            <a:endParaRPr lang="zh-CN" altLang="en-US" sz="2200" b="1"/>
          </a:p>
          <a:p>
            <a:pPr>
              <a:defRPr/>
            </a:pPr>
            <a:endParaRPr lang="zh-CN" altLang="en-US" sz="2200" b="1"/>
          </a:p>
        </p:txBody>
      </p:sp>
      <p:sp>
        <p:nvSpPr>
          <p:cNvPr id="30" name="圆角矩形 29"/>
          <p:cNvSpPr/>
          <p:nvPr/>
        </p:nvSpPr>
        <p:spPr>
          <a:xfrm>
            <a:off x="99767" y="1071969"/>
            <a:ext cx="8946261" cy="2089011"/>
          </a:xfrm>
          <a:prstGeom prst="roundRect">
            <a:avLst>
              <a:gd name="adj" fmla="val 13623"/>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结构特征图提</a:t>
            </a:r>
            <a:r>
              <a:rPr lang="zh-CN" altLang="en-US" sz="2000" b="1" smtClean="0">
                <a:solidFill>
                  <a:srgbClr val="005825"/>
                </a:solidFill>
                <a:latin typeface="黑体" panose="02010609060101010101" pitchFamily="49" charset="-122"/>
                <a:ea typeface="黑体" panose="02010609060101010101" pitchFamily="49" charset="-122"/>
              </a:rPr>
              <a:t>取</a:t>
            </a:r>
            <a:r>
              <a:rPr lang="zh-CN" altLang="en-US" sz="2000" smtClean="0">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无需训练直接提取、更清晰简</a:t>
            </a:r>
            <a:r>
              <a:rPr lang="zh-CN" altLang="en-US" sz="2000" smtClean="0">
                <a:solidFill>
                  <a:srgbClr val="005825"/>
                </a:solidFill>
                <a:latin typeface="黑体" panose="02010609060101010101" pitchFamily="49" charset="-122"/>
                <a:ea typeface="黑体" panose="02010609060101010101" pitchFamily="49" charset="-122"/>
              </a:rPr>
              <a:t>明</a:t>
            </a:r>
            <a:endParaRPr lang="zh-CN" altLang="en-US"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结构特征图生</a:t>
            </a:r>
            <a:r>
              <a:rPr lang="zh-CN" altLang="en-US" sz="2000" b="1" smtClean="0">
                <a:solidFill>
                  <a:srgbClr val="005825"/>
                </a:solidFill>
                <a:latin typeface="黑体" panose="02010609060101010101" pitchFamily="49" charset="-122"/>
                <a:ea typeface="黑体" panose="02010609060101010101" pitchFamily="49" charset="-122"/>
              </a:rPr>
              <a:t>成</a:t>
            </a:r>
            <a:r>
              <a:rPr lang="zh-CN" altLang="en-US" sz="2000" smtClean="0">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数量任意</a:t>
            </a:r>
            <a:r>
              <a:rPr lang="zh-CN" altLang="en-US" sz="2000" smtClean="0">
                <a:solidFill>
                  <a:srgbClr val="005825"/>
                </a:solidFill>
                <a:latin typeface="黑体" panose="02010609060101010101" pitchFamily="49" charset="-122"/>
                <a:ea typeface="黑体" panose="02010609060101010101" pitchFamily="49" charset="-122"/>
              </a:rPr>
              <a:t>、可筛</a:t>
            </a:r>
            <a:r>
              <a:rPr lang="zh-CN" altLang="en-US" sz="2000">
                <a:solidFill>
                  <a:srgbClr val="005825"/>
                </a:solidFill>
                <a:latin typeface="黑体" panose="02010609060101010101" pitchFamily="49" charset="-122"/>
                <a:ea typeface="黑体" panose="02010609060101010101" pitchFamily="49" charset="-122"/>
              </a:rPr>
              <a:t>选过滤</a:t>
            </a: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医学影像合</a:t>
            </a:r>
            <a:r>
              <a:rPr lang="zh-CN" altLang="en-US" sz="2000" b="1" smtClean="0">
                <a:solidFill>
                  <a:srgbClr val="005825"/>
                </a:solidFill>
                <a:latin typeface="黑体" panose="02010609060101010101" pitchFamily="49" charset="-122"/>
                <a:ea typeface="黑体" panose="02010609060101010101" pitchFamily="49" charset="-122"/>
              </a:rPr>
              <a:t>成</a:t>
            </a:r>
            <a:r>
              <a:rPr lang="zh-CN" altLang="en-US" sz="2000" smtClean="0">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多模态、病灶、配</a:t>
            </a:r>
            <a:r>
              <a:rPr lang="zh-CN" altLang="en-US" sz="2000" smtClean="0">
                <a:solidFill>
                  <a:srgbClr val="005825"/>
                </a:solidFill>
                <a:latin typeface="黑体" panose="02010609060101010101" pitchFamily="49" charset="-122"/>
                <a:ea typeface="黑体" panose="02010609060101010101" pitchFamily="49" charset="-122"/>
              </a:rPr>
              <a:t>准</a:t>
            </a:r>
            <a:endParaRPr lang="zh-CN" altLang="en-US"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医学影像评</a:t>
            </a:r>
            <a:r>
              <a:rPr lang="zh-CN" altLang="en-US" sz="2000" b="1" smtClean="0">
                <a:solidFill>
                  <a:srgbClr val="005825"/>
                </a:solidFill>
                <a:latin typeface="黑体" panose="02010609060101010101" pitchFamily="49" charset="-122"/>
                <a:ea typeface="黑体" panose="02010609060101010101" pitchFamily="49" charset="-122"/>
              </a:rPr>
              <a:t>估</a:t>
            </a:r>
            <a:r>
              <a:rPr lang="zh-CN" altLang="en-US" sz="2000" smtClean="0">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相似性评估、病灶有效性评估</a:t>
            </a:r>
            <a:r>
              <a:rPr lang="zh-CN" altLang="en-US" sz="2000" smtClean="0">
                <a:solidFill>
                  <a:srgbClr val="005825"/>
                </a:solidFill>
                <a:latin typeface="黑体" panose="02010609060101010101" pitchFamily="49" charset="-122"/>
                <a:ea typeface="黑体" panose="02010609060101010101" pitchFamily="49" charset="-122"/>
              </a:rPr>
              <a:t>、多任</a:t>
            </a:r>
            <a:r>
              <a:rPr lang="zh-CN" altLang="en-US" sz="2000">
                <a:solidFill>
                  <a:srgbClr val="005825"/>
                </a:solidFill>
                <a:latin typeface="黑体" panose="02010609060101010101" pitchFamily="49" charset="-122"/>
                <a:ea typeface="黑体" panose="02010609060101010101" pitchFamily="49" charset="-122"/>
              </a:rPr>
              <a:t>务</a:t>
            </a:r>
            <a:r>
              <a:rPr lang="zh-CN" altLang="en-US" sz="2000" smtClean="0">
                <a:solidFill>
                  <a:srgbClr val="005825"/>
                </a:solidFill>
                <a:latin typeface="黑体" panose="02010609060101010101" pitchFamily="49" charset="-122"/>
                <a:ea typeface="黑体" panose="02010609060101010101" pitchFamily="49" charset="-122"/>
              </a:rPr>
              <a:t>中可</a:t>
            </a:r>
            <a:r>
              <a:rPr lang="zh-CN" altLang="en-US" sz="2000">
                <a:solidFill>
                  <a:srgbClr val="005825"/>
                </a:solidFill>
                <a:latin typeface="黑体" panose="02010609060101010101" pitchFamily="49" charset="-122"/>
                <a:ea typeface="黑体" panose="02010609060101010101" pitchFamily="49" charset="-122"/>
              </a:rPr>
              <a:t>用性评估</a:t>
            </a:r>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26</a:t>
            </a:fld>
            <a:endParaRPr lang="zh-CN" altLang="en-US"/>
          </a:p>
        </p:txBody>
      </p:sp>
      <p:sp>
        <p:nvSpPr>
          <p:cNvPr id="7" name="文本框 6"/>
          <p:cNvSpPr txBox="1"/>
          <p:nvPr/>
        </p:nvSpPr>
        <p:spPr>
          <a:xfrm>
            <a:off x="110653" y="3203825"/>
            <a:ext cx="6628814" cy="769441"/>
          </a:xfrm>
          <a:prstGeom prst="rect">
            <a:avLst/>
          </a:prstGeom>
          <a:noFill/>
        </p:spPr>
        <p:txBody>
          <a:bodyPr wrap="square" rtlCol="0">
            <a:spAutoFit/>
          </a:bodyPr>
          <a:lstStyle/>
          <a:p>
            <a:pPr>
              <a:defRPr/>
            </a:pPr>
            <a:r>
              <a:rPr lang="en-US" sz="2200" b="1" smtClean="0"/>
              <a:t>5.2 </a:t>
            </a:r>
            <a:r>
              <a:rPr lang="zh-CN" altLang="en-US" sz="2200" b="1"/>
              <a:t>研究展</a:t>
            </a:r>
            <a:r>
              <a:rPr lang="zh-CN" altLang="en-US" sz="2200" b="1" smtClean="0"/>
              <a:t>望</a:t>
            </a:r>
            <a:endParaRPr lang="zh-CN" altLang="en-US" sz="2200" b="1"/>
          </a:p>
          <a:p>
            <a:pPr>
              <a:defRPr/>
            </a:pPr>
            <a:endParaRPr lang="zh-CN" altLang="en-US" sz="2200" b="1"/>
          </a:p>
        </p:txBody>
      </p:sp>
      <p:sp>
        <p:nvSpPr>
          <p:cNvPr id="9" name="圆角矩形 8"/>
          <p:cNvSpPr/>
          <p:nvPr/>
        </p:nvSpPr>
        <p:spPr>
          <a:xfrm>
            <a:off x="99767" y="3635290"/>
            <a:ext cx="8946261" cy="1563053"/>
          </a:xfrm>
          <a:prstGeom prst="roundRect">
            <a:avLst>
              <a:gd name="adj" fmla="val 9734"/>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直接合成</a:t>
            </a:r>
            <a:r>
              <a:rPr lang="en-US" altLang="zh-CN" sz="2000">
                <a:solidFill>
                  <a:srgbClr val="005825"/>
                </a:solidFill>
                <a:latin typeface="黑体" panose="02010609060101010101" pitchFamily="49" charset="-122"/>
                <a:ea typeface="黑体" panose="02010609060101010101" pitchFamily="49" charset="-122"/>
              </a:rPr>
              <a:t>3D</a:t>
            </a:r>
            <a:r>
              <a:rPr lang="zh-CN" altLang="en-US" sz="2000">
                <a:solidFill>
                  <a:srgbClr val="005825"/>
                </a:solidFill>
                <a:latin typeface="黑体" panose="02010609060101010101" pitchFamily="49" charset="-122"/>
                <a:ea typeface="黑体" panose="02010609060101010101" pitchFamily="49" charset="-122"/>
              </a:rPr>
              <a:t>图像</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应用最新的优秀模型、算子、微结构和训练技巧</a:t>
            </a: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提</a:t>
            </a:r>
            <a:r>
              <a:rPr lang="zh-CN" altLang="en-US" sz="2000">
                <a:solidFill>
                  <a:srgbClr val="005825"/>
                </a:solidFill>
                <a:latin typeface="黑体" panose="02010609060101010101" pitchFamily="49" charset="-122"/>
                <a:ea typeface="黑体" panose="02010609060101010101" pitchFamily="49" charset="-122"/>
              </a:rPr>
              <a:t>升方法的</a:t>
            </a:r>
            <a:r>
              <a:rPr lang="zh-CN" altLang="en-US" sz="2000" smtClean="0">
                <a:solidFill>
                  <a:srgbClr val="005825"/>
                </a:solidFill>
                <a:latin typeface="黑体" panose="02010609060101010101" pitchFamily="49" charset="-122"/>
                <a:ea typeface="黑体" panose="02010609060101010101" pitchFamily="49" charset="-122"/>
              </a:rPr>
              <a:t>训练</a:t>
            </a:r>
            <a:r>
              <a:rPr lang="zh-CN" altLang="en-US" sz="2000">
                <a:solidFill>
                  <a:srgbClr val="005825"/>
                </a:solidFill>
                <a:latin typeface="黑体" panose="02010609060101010101" pitchFamily="49" charset="-122"/>
                <a:ea typeface="黑体" panose="02010609060101010101" pitchFamily="49" charset="-122"/>
              </a:rPr>
              <a:t>和推理效</a:t>
            </a:r>
            <a:r>
              <a:rPr lang="zh-CN" altLang="en-US" sz="2000" smtClean="0">
                <a:solidFill>
                  <a:srgbClr val="005825"/>
                </a:solidFill>
                <a:latin typeface="黑体" panose="02010609060101010101" pitchFamily="49" charset="-122"/>
                <a:ea typeface="黑体" panose="02010609060101010101" pitchFamily="49" charset="-122"/>
              </a:rPr>
              <a:t>率</a:t>
            </a:r>
            <a:endParaRPr lang="zh-CN" altLang="en-US" sz="2000">
              <a:solidFill>
                <a:srgbClr val="00582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31362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897221"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硕士期间取得主要学术成果</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smtClean="0">
                <a:latin typeface="黑体" panose="02010609060101010101" pitchFamily="49" charset="-122"/>
                <a:ea typeface="黑体" panose="02010609060101010101" pitchFamily="49" charset="-122"/>
              </a:rPr>
              <a:t>论文</a:t>
            </a:r>
            <a:endParaRPr lang="zh-CN" altLang="en-US" sz="2000" dirty="0">
              <a:latin typeface="黑体" panose="02010609060101010101" pitchFamily="49" charset="-122"/>
              <a:ea typeface="黑体" panose="02010609060101010101" pitchFamily="49" charset="-122"/>
            </a:endParaRPr>
          </a:p>
        </p:txBody>
      </p:sp>
      <p:sp>
        <p:nvSpPr>
          <p:cNvPr id="6" name="灯片编号占位符 5"/>
          <p:cNvSpPr>
            <a:spLocks noGrp="1"/>
          </p:cNvSpPr>
          <p:nvPr>
            <p:ph type="sldNum" sz="quarter" idx="12"/>
          </p:nvPr>
        </p:nvSpPr>
        <p:spPr>
          <a:xfrm>
            <a:off x="6457950" y="6356351"/>
            <a:ext cx="2057400" cy="365125"/>
          </a:xfrm>
        </p:spPr>
        <p:txBody>
          <a:bodyPr/>
          <a:lstStyle/>
          <a:p>
            <a:fld id="{DFDB8489-2214-4D5C-B6A9-914BA8053C58}" type="slidenum">
              <a:rPr lang="zh-CN" altLang="en-US" smtClean="0"/>
              <a:t>27</a:t>
            </a:fld>
            <a:endParaRPr lang="zh-CN" altLang="en-US"/>
          </a:p>
        </p:txBody>
      </p:sp>
      <p:sp>
        <p:nvSpPr>
          <p:cNvPr id="49" name="圆角矩形 48"/>
          <p:cNvSpPr/>
          <p:nvPr/>
        </p:nvSpPr>
        <p:spPr>
          <a:xfrm>
            <a:off x="258935" y="1182857"/>
            <a:ext cx="8634809" cy="4891147"/>
          </a:xfrm>
          <a:prstGeom prst="roundRect">
            <a:avLst>
              <a:gd name="adj" fmla="val 7102"/>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smtClean="0">
                <a:solidFill>
                  <a:srgbClr val="005825"/>
                </a:solidFill>
                <a:latin typeface="黑体" panose="02010609060101010101" pitchFamily="49" charset="-122"/>
                <a:ea typeface="黑体" panose="02010609060101010101" pitchFamily="49" charset="-122"/>
              </a:rPr>
              <a:t>一作</a:t>
            </a:r>
            <a:r>
              <a:rPr lang="en-US" altLang="zh-CN" sz="2000">
                <a:solidFill>
                  <a:srgbClr val="005825"/>
                </a:solidFill>
                <a:latin typeface="黑体" panose="02010609060101010101" pitchFamily="49" charset="-122"/>
                <a:ea typeface="黑体" panose="02010609060101010101" pitchFamily="49" charset="-122"/>
              </a:rPr>
              <a:t>(</a:t>
            </a:r>
            <a:r>
              <a:rPr lang="en-US" altLang="zh-CN" sz="2000" smtClean="0">
                <a:solidFill>
                  <a:srgbClr val="005825"/>
                </a:solidFill>
                <a:latin typeface="黑体" panose="02010609060101010101" pitchFamily="49" charset="-122"/>
                <a:ea typeface="黑体" panose="02010609060101010101" pitchFamily="49" charset="-122"/>
              </a:rPr>
              <a:t>EI</a:t>
            </a:r>
            <a:r>
              <a:rPr lang="zh-CN" altLang="en-US" sz="2000">
                <a:solidFill>
                  <a:srgbClr val="005825"/>
                </a:solidFill>
                <a:latin typeface="黑体" panose="02010609060101010101" pitchFamily="49" charset="-122"/>
                <a:ea typeface="黑体" panose="02010609060101010101" pitchFamily="49" charset="-122"/>
              </a:rPr>
              <a:t>，已录</a:t>
            </a:r>
            <a:r>
              <a:rPr lang="zh-CN" altLang="en-US" sz="2000" smtClean="0">
                <a:solidFill>
                  <a:srgbClr val="005825"/>
                </a:solidFill>
                <a:latin typeface="黑体" panose="02010609060101010101" pitchFamily="49" charset="-122"/>
                <a:ea typeface="黑体" panose="02010609060101010101" pitchFamily="49" charset="-122"/>
              </a:rPr>
              <a:t>用</a:t>
            </a:r>
            <a:r>
              <a:rPr lang="en-US" altLang="zh-CN" sz="2000" smtClean="0">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a:t>
            </a:r>
            <a:r>
              <a:rPr lang="en-US" altLang="zh-CN" sz="2000">
                <a:solidFill>
                  <a:srgbClr val="005825"/>
                </a:solidFill>
                <a:latin typeface="黑体" panose="02010609060101010101" pitchFamily="49" charset="-122"/>
                <a:ea typeface="黑体" panose="02010609060101010101" pitchFamily="49" charset="-122"/>
              </a:rPr>
              <a:t>Multimodal Brain MRI Translation Focused on Lesions[C]//ICMLC 2020. </a:t>
            </a:r>
            <a:r>
              <a:rPr lang="zh-CN" altLang="en-US" sz="2000" b="1">
                <a:solidFill>
                  <a:srgbClr val="005825"/>
                </a:solidFill>
                <a:latin typeface="黑体" panose="02010609060101010101" pitchFamily="49" charset="-122"/>
                <a:ea typeface="黑体" panose="02010609060101010101" pitchFamily="49" charset="-122"/>
              </a:rPr>
              <a:t>（与第五章相关</a:t>
            </a:r>
            <a:r>
              <a:rPr lang="zh-CN" altLang="en-US" sz="2000" b="1" smtClean="0">
                <a:solidFill>
                  <a:srgbClr val="005825"/>
                </a:solidFill>
                <a:latin typeface="黑体" panose="02010609060101010101" pitchFamily="49" charset="-122"/>
                <a:ea typeface="黑体" panose="02010609060101010101" pitchFamily="49" charset="-122"/>
              </a:rPr>
              <a:t>）</a:t>
            </a:r>
            <a:endParaRPr lang="en-US" altLang="zh-CN" sz="2000" b="1"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一作</a:t>
            </a:r>
            <a:r>
              <a:rPr lang="zh-CN" altLang="en-US" sz="2000">
                <a:solidFill>
                  <a:srgbClr val="005825"/>
                </a:solidFill>
                <a:latin typeface="黑体" panose="02010609060101010101" pitchFamily="49" charset="-122"/>
                <a:ea typeface="黑体" panose="02010609060101010101" pitchFamily="49" charset="-122"/>
              </a:rPr>
              <a:t>（</a:t>
            </a:r>
            <a:r>
              <a:rPr lang="en-US" altLang="zh-CN" sz="2000">
                <a:solidFill>
                  <a:srgbClr val="005825"/>
                </a:solidFill>
                <a:latin typeface="黑体" panose="02010609060101010101" pitchFamily="49" charset="-122"/>
                <a:ea typeface="黑体" panose="02010609060101010101" pitchFamily="49" charset="-122"/>
              </a:rPr>
              <a:t>CCF C</a:t>
            </a:r>
            <a:r>
              <a:rPr lang="zh-CN" altLang="en-US" sz="2000">
                <a:solidFill>
                  <a:srgbClr val="005825"/>
                </a:solidFill>
                <a:latin typeface="黑体" panose="02010609060101010101" pitchFamily="49" charset="-122"/>
                <a:ea typeface="黑体" panose="02010609060101010101" pitchFamily="49" charset="-122"/>
              </a:rPr>
              <a:t>，审稿中，因疫情审稿期延长）</a:t>
            </a:r>
            <a:r>
              <a:rPr lang="zh-CN" altLang="en-US" sz="2000" b="1">
                <a:solidFill>
                  <a:srgbClr val="005825"/>
                </a:solidFill>
                <a:latin typeface="黑体" panose="02010609060101010101" pitchFamily="49" charset="-122"/>
                <a:ea typeface="黑体" panose="02010609060101010101" pitchFamily="49" charset="-122"/>
              </a:rPr>
              <a:t>：</a:t>
            </a:r>
            <a:r>
              <a:rPr lang="en-US" altLang="zh-CN" sz="2000">
                <a:solidFill>
                  <a:srgbClr val="005825"/>
                </a:solidFill>
                <a:latin typeface="黑体" panose="02010609060101010101" pitchFamily="49" charset="-122"/>
                <a:ea typeface="黑体" panose="02010609060101010101" pitchFamily="49" charset="-122"/>
              </a:rPr>
              <a:t>Synthesis of Registered Brain Multimodal MRI with Lesions[C]//ICANN 2020. </a:t>
            </a:r>
            <a:r>
              <a:rPr lang="zh-CN" altLang="en-US" sz="2000" b="1">
                <a:solidFill>
                  <a:srgbClr val="005825"/>
                </a:solidFill>
                <a:latin typeface="黑体" panose="02010609060101010101" pitchFamily="49" charset="-122"/>
                <a:ea typeface="黑体" panose="02010609060101010101" pitchFamily="49" charset="-122"/>
              </a:rPr>
              <a:t>（与第四至六章相关</a:t>
            </a:r>
            <a:r>
              <a:rPr lang="zh-CN" altLang="en-US" sz="2000" b="1" smtClean="0">
                <a:solidFill>
                  <a:srgbClr val="005825"/>
                </a:solidFill>
                <a:latin typeface="黑体" panose="02010609060101010101" pitchFamily="49" charset="-122"/>
                <a:ea typeface="黑体" panose="02010609060101010101" pitchFamily="49" charset="-122"/>
              </a:rPr>
              <a:t>）</a:t>
            </a:r>
            <a:endParaRPr lang="en-US" altLang="zh-CN" sz="2000" b="1">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一</a:t>
            </a:r>
            <a:r>
              <a:rPr lang="zh-CN" altLang="en-US" sz="2000" b="1" smtClean="0">
                <a:solidFill>
                  <a:srgbClr val="005825"/>
                </a:solidFill>
                <a:latin typeface="黑体" panose="02010609060101010101" pitchFamily="49" charset="-122"/>
                <a:ea typeface="黑体" panose="02010609060101010101" pitchFamily="49" charset="-122"/>
              </a:rPr>
              <a:t>作</a:t>
            </a:r>
            <a:r>
              <a:rPr lang="en-US" altLang="zh-CN" sz="2000">
                <a:solidFill>
                  <a:srgbClr val="005825"/>
                </a:solidFill>
                <a:latin typeface="黑体" panose="02010609060101010101" pitchFamily="49" charset="-122"/>
                <a:ea typeface="黑体" panose="02010609060101010101" pitchFamily="49" charset="-122"/>
              </a:rPr>
              <a:t>(EI</a:t>
            </a:r>
            <a:r>
              <a:rPr lang="zh-CN" altLang="en-US" sz="2000">
                <a:solidFill>
                  <a:srgbClr val="005825"/>
                </a:solidFill>
                <a:latin typeface="黑体" panose="02010609060101010101" pitchFamily="49" charset="-122"/>
                <a:ea typeface="黑体" panose="02010609060101010101" pitchFamily="49" charset="-122"/>
              </a:rPr>
              <a:t>，已发</a:t>
            </a:r>
            <a:r>
              <a:rPr lang="zh-CN" altLang="en-US" sz="2000" smtClean="0">
                <a:solidFill>
                  <a:srgbClr val="005825"/>
                </a:solidFill>
                <a:latin typeface="黑体" panose="02010609060101010101" pitchFamily="49" charset="-122"/>
                <a:ea typeface="黑体" panose="02010609060101010101" pitchFamily="49" charset="-122"/>
              </a:rPr>
              <a:t>表</a:t>
            </a:r>
            <a:r>
              <a:rPr lang="en-US" altLang="zh-CN" sz="2000" smtClean="0">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a:t>
            </a:r>
            <a:r>
              <a:rPr lang="en-US" altLang="zh-CN" sz="2000">
                <a:solidFill>
                  <a:srgbClr val="005825"/>
                </a:solidFill>
                <a:latin typeface="黑体" panose="02010609060101010101" pitchFamily="49" charset="-122"/>
                <a:ea typeface="黑体" panose="02010609060101010101" pitchFamily="49" charset="-122"/>
              </a:rPr>
              <a:t>A Solution for Input Limit in CNN Due to Fully-Connected Layer[C</a:t>
            </a:r>
            <a:r>
              <a:rPr lang="en-US" altLang="zh-CN" sz="2000" smtClean="0">
                <a:solidFill>
                  <a:srgbClr val="005825"/>
                </a:solidFill>
                <a:latin typeface="黑体" panose="02010609060101010101" pitchFamily="49" charset="-122"/>
                <a:ea typeface="黑体" panose="02010609060101010101" pitchFamily="49" charset="-122"/>
              </a:rPr>
              <a:t>]//ICSESS 2018</a:t>
            </a:r>
            <a:r>
              <a:rPr lang="en-US" altLang="zh-CN" sz="2000">
                <a:solidFill>
                  <a:srgbClr val="005825"/>
                </a:solidFill>
                <a:latin typeface="黑体" panose="02010609060101010101" pitchFamily="49" charset="-122"/>
                <a:ea typeface="黑体" panose="02010609060101010101" pitchFamily="49" charset="-122"/>
              </a:rPr>
              <a:t>. </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smtClean="0">
                <a:solidFill>
                  <a:srgbClr val="005825"/>
                </a:solidFill>
                <a:latin typeface="黑体" panose="02010609060101010101" pitchFamily="49" charset="-122"/>
                <a:ea typeface="黑体" panose="02010609060101010101" pitchFamily="49" charset="-122"/>
              </a:rPr>
              <a:t>二作</a:t>
            </a:r>
            <a:r>
              <a:rPr lang="zh-CN" altLang="en-US" sz="2000">
                <a:solidFill>
                  <a:srgbClr val="005825"/>
                </a:solidFill>
                <a:latin typeface="黑体" panose="02010609060101010101" pitchFamily="49" charset="-122"/>
                <a:ea typeface="黑体" panose="02010609060101010101" pitchFamily="49" charset="-122"/>
              </a:rPr>
              <a:t>（</a:t>
            </a:r>
            <a:r>
              <a:rPr lang="en-US" altLang="zh-CN" sz="2000" smtClean="0">
                <a:solidFill>
                  <a:srgbClr val="005825"/>
                </a:solidFill>
                <a:latin typeface="黑体" panose="02010609060101010101" pitchFamily="49" charset="-122"/>
                <a:ea typeface="黑体" panose="02010609060101010101" pitchFamily="49" charset="-122"/>
              </a:rPr>
              <a:t>CCF C</a:t>
            </a:r>
            <a:r>
              <a:rPr lang="zh-CN" altLang="en-US" sz="2000" smtClean="0">
                <a:solidFill>
                  <a:srgbClr val="005825"/>
                </a:solidFill>
                <a:latin typeface="黑体" panose="02010609060101010101" pitchFamily="49" charset="-122"/>
                <a:ea typeface="黑体" panose="02010609060101010101" pitchFamily="49" charset="-122"/>
              </a:rPr>
              <a:t>，已录用）</a:t>
            </a:r>
            <a:r>
              <a:rPr lang="zh-CN" altLang="en-US" sz="2000" b="1" smtClean="0">
                <a:solidFill>
                  <a:srgbClr val="005825"/>
                </a:solidFill>
                <a:latin typeface="黑体" panose="02010609060101010101" pitchFamily="49" charset="-122"/>
                <a:ea typeface="黑体" panose="02010609060101010101" pitchFamily="49" charset="-122"/>
              </a:rPr>
              <a:t>：</a:t>
            </a:r>
            <a:r>
              <a:rPr lang="en-US" altLang="zh-CN" sz="2000" smtClean="0">
                <a:solidFill>
                  <a:srgbClr val="005825"/>
                </a:solidFill>
                <a:latin typeface="黑体" panose="02010609060101010101" pitchFamily="49" charset="-122"/>
                <a:ea typeface="黑体" panose="02010609060101010101" pitchFamily="49" charset="-122"/>
              </a:rPr>
              <a:t>Enhance Generative Adversarial Network By Discrete Wavelet Transform to Denoise Low-Dose CT Images[C] //ICIP 2020. </a:t>
            </a:r>
          </a:p>
        </p:txBody>
      </p:sp>
    </p:spTree>
    <p:extLst>
      <p:ext uri="{BB962C8B-B14F-4D97-AF65-F5344CB8AC3E}">
        <p14:creationId xmlns:p14="http://schemas.microsoft.com/office/powerpoint/2010/main" val="3633223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897221"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硕士期间取得主要学术成果</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smtClean="0">
                <a:latin typeface="黑体" panose="02010609060101010101" pitchFamily="49" charset="-122"/>
                <a:ea typeface="黑体" panose="02010609060101010101" pitchFamily="49" charset="-122"/>
              </a:rPr>
              <a:t>发明专利</a:t>
            </a:r>
            <a:endParaRPr lang="zh-CN" altLang="en-US" sz="2000" dirty="0">
              <a:latin typeface="黑体" panose="02010609060101010101" pitchFamily="49" charset="-122"/>
              <a:ea typeface="黑体" panose="02010609060101010101" pitchFamily="49" charset="-122"/>
            </a:endParaRPr>
          </a:p>
        </p:txBody>
      </p:sp>
      <p:sp>
        <p:nvSpPr>
          <p:cNvPr id="6" name="灯片编号占位符 5"/>
          <p:cNvSpPr>
            <a:spLocks noGrp="1"/>
          </p:cNvSpPr>
          <p:nvPr>
            <p:ph type="sldNum" sz="quarter" idx="12"/>
          </p:nvPr>
        </p:nvSpPr>
        <p:spPr>
          <a:xfrm>
            <a:off x="6457950" y="6356351"/>
            <a:ext cx="2057400" cy="365125"/>
          </a:xfrm>
        </p:spPr>
        <p:txBody>
          <a:bodyPr/>
          <a:lstStyle/>
          <a:p>
            <a:fld id="{DFDB8489-2214-4D5C-B6A9-914BA8053C58}" type="slidenum">
              <a:rPr lang="zh-CN" altLang="en-US" smtClean="0"/>
              <a:t>28</a:t>
            </a:fld>
            <a:endParaRPr lang="zh-CN" altLang="en-US"/>
          </a:p>
        </p:txBody>
      </p:sp>
      <p:sp>
        <p:nvSpPr>
          <p:cNvPr id="49" name="圆角矩形 48"/>
          <p:cNvSpPr/>
          <p:nvPr/>
        </p:nvSpPr>
        <p:spPr>
          <a:xfrm>
            <a:off x="258935" y="1077927"/>
            <a:ext cx="8634809" cy="2973050"/>
          </a:xfrm>
          <a:prstGeom prst="roundRect">
            <a:avLst>
              <a:gd name="adj" fmla="val 7102"/>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一</a:t>
            </a:r>
            <a:r>
              <a:rPr lang="zh-CN" altLang="en-US" sz="2000" b="1" smtClean="0">
                <a:solidFill>
                  <a:srgbClr val="005825"/>
                </a:solidFill>
                <a:latin typeface="黑体" panose="02010609060101010101" pitchFamily="49" charset="-122"/>
                <a:ea typeface="黑体" panose="02010609060101010101" pitchFamily="49" charset="-122"/>
              </a:rPr>
              <a:t>作</a:t>
            </a:r>
            <a:r>
              <a:rPr lang="en-US" altLang="zh-CN" sz="2000">
                <a:solidFill>
                  <a:srgbClr val="005825"/>
                </a:solidFill>
                <a:latin typeface="黑体" panose="02010609060101010101" pitchFamily="49" charset="-122"/>
                <a:ea typeface="黑体" panose="02010609060101010101" pitchFamily="49" charset="-122"/>
              </a:rPr>
              <a:t>(</a:t>
            </a:r>
            <a:r>
              <a:rPr lang="zh-CN" altLang="en-US" sz="2000" smtClean="0">
                <a:solidFill>
                  <a:srgbClr val="005825"/>
                </a:solidFill>
                <a:latin typeface="黑体" panose="02010609060101010101" pitchFamily="49" charset="-122"/>
                <a:ea typeface="黑体" panose="02010609060101010101" pitchFamily="49" charset="-122"/>
              </a:rPr>
              <a:t>已</a:t>
            </a:r>
            <a:r>
              <a:rPr lang="zh-CN" altLang="en-US" sz="2000">
                <a:solidFill>
                  <a:srgbClr val="005825"/>
                </a:solidFill>
                <a:latin typeface="黑体" panose="02010609060101010101" pitchFamily="49" charset="-122"/>
                <a:ea typeface="黑体" panose="02010609060101010101" pitchFamily="49" charset="-122"/>
              </a:rPr>
              <a:t>公开发明专利</a:t>
            </a:r>
            <a:r>
              <a:rPr lang="en-US" altLang="zh-CN" sz="2000" smtClean="0">
                <a:solidFill>
                  <a:srgbClr val="005825"/>
                </a:solidFill>
                <a:latin typeface="黑体" panose="02010609060101010101" pitchFamily="49" charset="-122"/>
                <a:ea typeface="黑体" panose="02010609060101010101" pitchFamily="49" charset="-122"/>
              </a:rPr>
              <a:t>CN110544275A)</a:t>
            </a:r>
            <a:r>
              <a:rPr lang="zh-CN" altLang="en-US" sz="2000" b="1" smtClean="0">
                <a:solidFill>
                  <a:srgbClr val="005825"/>
                </a:solidFill>
                <a:latin typeface="黑体" panose="02010609060101010101" pitchFamily="49" charset="-122"/>
                <a:ea typeface="黑体" panose="02010609060101010101" pitchFamily="49" charset="-122"/>
              </a:rPr>
              <a:t>：</a:t>
            </a:r>
            <a:r>
              <a:rPr lang="zh-CN" altLang="en-US" sz="2000" smtClean="0">
                <a:solidFill>
                  <a:srgbClr val="005825"/>
                </a:solidFill>
                <a:latin typeface="黑体" panose="02010609060101010101" pitchFamily="49" charset="-122"/>
                <a:ea typeface="黑体" panose="02010609060101010101" pitchFamily="49" charset="-122"/>
              </a:rPr>
              <a:t>生成配准的带病灶分割标签的多模态</a:t>
            </a:r>
            <a:r>
              <a:rPr lang="en-US" altLang="zh-CN" sz="2000" smtClean="0">
                <a:solidFill>
                  <a:srgbClr val="005825"/>
                </a:solidFill>
                <a:latin typeface="黑体" panose="02010609060101010101" pitchFamily="49" charset="-122"/>
                <a:ea typeface="黑体" panose="02010609060101010101" pitchFamily="49" charset="-122"/>
              </a:rPr>
              <a:t>MRI</a:t>
            </a:r>
            <a:r>
              <a:rPr lang="zh-CN" altLang="en-US" sz="2000" smtClean="0">
                <a:solidFill>
                  <a:srgbClr val="005825"/>
                </a:solidFill>
                <a:latin typeface="黑体" panose="02010609060101010101" pitchFamily="49" charset="-122"/>
                <a:ea typeface="黑体" panose="02010609060101010101" pitchFamily="49" charset="-122"/>
              </a:rPr>
              <a:t>的方法、系统及介质</a:t>
            </a:r>
            <a:r>
              <a:rPr lang="en-US" altLang="zh-CN" sz="2000" smtClean="0">
                <a:solidFill>
                  <a:srgbClr val="005825"/>
                </a:solidFill>
                <a:latin typeface="黑体" panose="02010609060101010101" pitchFamily="49" charset="-122"/>
                <a:ea typeface="黑体" panose="02010609060101010101" pitchFamily="49" charset="-122"/>
              </a:rPr>
              <a:t>, </a:t>
            </a:r>
            <a:r>
              <a:rPr lang="zh-CN" altLang="en-US" sz="2000" b="1" smtClean="0">
                <a:solidFill>
                  <a:srgbClr val="005825"/>
                </a:solidFill>
                <a:latin typeface="黑体" panose="02010609060101010101" pitchFamily="49" charset="-122"/>
                <a:ea typeface="黑体" panose="02010609060101010101" pitchFamily="49" charset="-122"/>
              </a:rPr>
              <a:t>（与第四至六章相关）</a:t>
            </a:r>
            <a:endParaRPr lang="en-US" altLang="zh-CN" sz="2000" b="1"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一</a:t>
            </a:r>
            <a:r>
              <a:rPr lang="zh-CN" altLang="en-US" sz="2000" b="1" smtClean="0">
                <a:solidFill>
                  <a:srgbClr val="005825"/>
                </a:solidFill>
                <a:latin typeface="黑体" panose="02010609060101010101" pitchFamily="49" charset="-122"/>
                <a:ea typeface="黑体" panose="02010609060101010101" pitchFamily="49" charset="-122"/>
              </a:rPr>
              <a:t>作</a:t>
            </a:r>
            <a:r>
              <a:rPr lang="en-US" altLang="zh-CN" sz="2000">
                <a:solidFill>
                  <a:srgbClr val="005825"/>
                </a:solidFill>
                <a:latin typeface="黑体" panose="02010609060101010101" pitchFamily="49" charset="-122"/>
                <a:ea typeface="黑体" panose="02010609060101010101" pitchFamily="49" charset="-122"/>
              </a:rPr>
              <a:t>(</a:t>
            </a:r>
            <a:r>
              <a:rPr lang="zh-CN" altLang="en-US" sz="2000" smtClean="0">
                <a:solidFill>
                  <a:srgbClr val="005825"/>
                </a:solidFill>
                <a:latin typeface="黑体" panose="02010609060101010101" pitchFamily="49" charset="-122"/>
                <a:ea typeface="黑体" panose="02010609060101010101" pitchFamily="49" charset="-122"/>
              </a:rPr>
              <a:t>已</a:t>
            </a:r>
            <a:r>
              <a:rPr lang="zh-CN" altLang="en-US" sz="2000">
                <a:solidFill>
                  <a:srgbClr val="005825"/>
                </a:solidFill>
                <a:latin typeface="黑体" panose="02010609060101010101" pitchFamily="49" charset="-122"/>
                <a:ea typeface="黑体" panose="02010609060101010101" pitchFamily="49" charset="-122"/>
              </a:rPr>
              <a:t>公开发明专利</a:t>
            </a:r>
            <a:r>
              <a:rPr lang="en-US" altLang="zh-CN" sz="2000" smtClean="0">
                <a:solidFill>
                  <a:srgbClr val="005825"/>
                </a:solidFill>
                <a:latin typeface="黑体" panose="02010609060101010101" pitchFamily="49" charset="-122"/>
                <a:ea typeface="黑体" panose="02010609060101010101" pitchFamily="49" charset="-122"/>
              </a:rPr>
              <a:t>CN110544239A)</a:t>
            </a:r>
            <a:r>
              <a:rPr lang="zh-CN" altLang="en-US" sz="2000" b="1" smtClean="0">
                <a:solidFill>
                  <a:srgbClr val="005825"/>
                </a:solidFill>
                <a:latin typeface="黑体" panose="02010609060101010101" pitchFamily="49" charset="-122"/>
                <a:ea typeface="黑体" panose="02010609060101010101" pitchFamily="49" charset="-122"/>
              </a:rPr>
              <a:t>：</a:t>
            </a:r>
            <a:r>
              <a:rPr lang="zh-CN" altLang="en-US" sz="2000" smtClean="0">
                <a:solidFill>
                  <a:srgbClr val="005825"/>
                </a:solidFill>
                <a:latin typeface="黑体" panose="02010609060101010101" pitchFamily="49" charset="-122"/>
                <a:ea typeface="黑体" panose="02010609060101010101" pitchFamily="49" charset="-122"/>
              </a:rPr>
              <a:t>基</a:t>
            </a:r>
            <a:r>
              <a:rPr lang="zh-CN" altLang="en-US" sz="2000">
                <a:solidFill>
                  <a:srgbClr val="005825"/>
                </a:solidFill>
                <a:latin typeface="黑体" panose="02010609060101010101" pitchFamily="49" charset="-122"/>
                <a:ea typeface="黑体" panose="02010609060101010101" pitchFamily="49" charset="-122"/>
              </a:rPr>
              <a:t>于条件生成对抗网络的多模态</a:t>
            </a:r>
            <a:r>
              <a:rPr lang="en-US" altLang="zh-CN" sz="2000">
                <a:solidFill>
                  <a:srgbClr val="005825"/>
                </a:solidFill>
                <a:latin typeface="黑体" panose="02010609060101010101" pitchFamily="49" charset="-122"/>
                <a:ea typeface="黑体" panose="02010609060101010101" pitchFamily="49" charset="-122"/>
              </a:rPr>
              <a:t>MRI</a:t>
            </a:r>
            <a:r>
              <a:rPr lang="zh-CN" altLang="en-US" sz="2000">
                <a:solidFill>
                  <a:srgbClr val="005825"/>
                </a:solidFill>
                <a:latin typeface="黑体" panose="02010609060101010101" pitchFamily="49" charset="-122"/>
                <a:ea typeface="黑体" panose="02010609060101010101" pitchFamily="49" charset="-122"/>
              </a:rPr>
              <a:t>转换方法、系统及介质</a:t>
            </a:r>
            <a:r>
              <a:rPr lang="en-US" altLang="zh-CN" sz="2000">
                <a:solidFill>
                  <a:srgbClr val="005825"/>
                </a:solidFill>
                <a:latin typeface="黑体" panose="02010609060101010101" pitchFamily="49" charset="-122"/>
                <a:ea typeface="黑体" panose="02010609060101010101" pitchFamily="49" charset="-122"/>
              </a:rPr>
              <a:t>, </a:t>
            </a:r>
            <a:r>
              <a:rPr lang="zh-CN" altLang="en-US" sz="2000" b="1">
                <a:solidFill>
                  <a:srgbClr val="005825"/>
                </a:solidFill>
                <a:latin typeface="黑体" panose="02010609060101010101" pitchFamily="49" charset="-122"/>
                <a:ea typeface="黑体" panose="02010609060101010101" pitchFamily="49" charset="-122"/>
              </a:rPr>
              <a:t>（与</a:t>
            </a:r>
            <a:r>
              <a:rPr lang="zh-CN" altLang="en-US" sz="2000" b="1" smtClean="0">
                <a:solidFill>
                  <a:srgbClr val="005825"/>
                </a:solidFill>
                <a:latin typeface="黑体" panose="02010609060101010101" pitchFamily="49" charset="-122"/>
                <a:ea typeface="黑体" panose="02010609060101010101" pitchFamily="49" charset="-122"/>
              </a:rPr>
              <a:t>第五章</a:t>
            </a:r>
            <a:r>
              <a:rPr lang="zh-CN" altLang="en-US" sz="2000" b="1">
                <a:solidFill>
                  <a:srgbClr val="005825"/>
                </a:solidFill>
                <a:latin typeface="黑体" panose="02010609060101010101" pitchFamily="49" charset="-122"/>
                <a:ea typeface="黑体" panose="02010609060101010101" pitchFamily="49" charset="-122"/>
              </a:rPr>
              <a:t>相关）</a:t>
            </a:r>
            <a:endParaRPr lang="en-US" altLang="zh-CN" sz="2000" b="1"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一</a:t>
            </a:r>
            <a:r>
              <a:rPr lang="zh-CN" altLang="en-US" sz="2000" b="1" smtClean="0">
                <a:solidFill>
                  <a:srgbClr val="005825"/>
                </a:solidFill>
                <a:latin typeface="黑体" panose="02010609060101010101" pitchFamily="49" charset="-122"/>
                <a:ea typeface="黑体" panose="02010609060101010101" pitchFamily="49" charset="-122"/>
              </a:rPr>
              <a:t>作</a:t>
            </a:r>
            <a:r>
              <a:rPr lang="en-US" altLang="zh-CN" sz="2000">
                <a:solidFill>
                  <a:srgbClr val="005825"/>
                </a:solidFill>
                <a:latin typeface="黑体" panose="02010609060101010101" pitchFamily="49" charset="-122"/>
                <a:ea typeface="黑体" panose="02010609060101010101" pitchFamily="49" charset="-122"/>
              </a:rPr>
              <a:t>(</a:t>
            </a:r>
            <a:r>
              <a:rPr lang="zh-CN" altLang="en-US" sz="2000" smtClean="0">
                <a:solidFill>
                  <a:srgbClr val="005825"/>
                </a:solidFill>
                <a:latin typeface="黑体" panose="02010609060101010101" pitchFamily="49" charset="-122"/>
                <a:ea typeface="黑体" panose="02010609060101010101" pitchFamily="49" charset="-122"/>
              </a:rPr>
              <a:t>已</a:t>
            </a:r>
            <a:r>
              <a:rPr lang="zh-CN" altLang="en-US" sz="2000">
                <a:solidFill>
                  <a:srgbClr val="005825"/>
                </a:solidFill>
                <a:latin typeface="黑体" panose="02010609060101010101" pitchFamily="49" charset="-122"/>
                <a:ea typeface="黑体" panose="02010609060101010101" pitchFamily="49" charset="-122"/>
              </a:rPr>
              <a:t>公开发明专</a:t>
            </a:r>
            <a:r>
              <a:rPr lang="zh-CN" altLang="en-US" sz="2000" smtClean="0">
                <a:solidFill>
                  <a:srgbClr val="005825"/>
                </a:solidFill>
                <a:latin typeface="黑体" panose="02010609060101010101" pitchFamily="49" charset="-122"/>
                <a:ea typeface="黑体" panose="02010609060101010101" pitchFamily="49" charset="-122"/>
              </a:rPr>
              <a:t>利</a:t>
            </a:r>
            <a:r>
              <a:rPr lang="en-US" altLang="zh-CN" sz="2000" smtClean="0">
                <a:solidFill>
                  <a:srgbClr val="005825"/>
                </a:solidFill>
                <a:latin typeface="黑体" panose="02010609060101010101" pitchFamily="49" charset="-122"/>
                <a:ea typeface="黑体" panose="02010609060101010101" pitchFamily="49" charset="-122"/>
              </a:rPr>
              <a:t>CN110689561A)</a:t>
            </a:r>
            <a:r>
              <a:rPr lang="zh-CN" altLang="en-US" sz="2000" b="1" smtClean="0">
                <a:solidFill>
                  <a:srgbClr val="005825"/>
                </a:solidFill>
                <a:latin typeface="黑体" panose="02010609060101010101" pitchFamily="49" charset="-122"/>
                <a:ea typeface="黑体" panose="02010609060101010101" pitchFamily="49" charset="-122"/>
              </a:rPr>
              <a:t>：</a:t>
            </a:r>
            <a:r>
              <a:rPr lang="zh-CN" altLang="en-US" sz="2000" smtClean="0">
                <a:solidFill>
                  <a:srgbClr val="005825"/>
                </a:solidFill>
                <a:latin typeface="黑体" panose="02010609060101010101" pitchFamily="49" charset="-122"/>
                <a:ea typeface="黑体" panose="02010609060101010101" pitchFamily="49" charset="-122"/>
              </a:rPr>
              <a:t>基</a:t>
            </a:r>
            <a:r>
              <a:rPr lang="zh-CN" altLang="en-US" sz="2000">
                <a:solidFill>
                  <a:srgbClr val="005825"/>
                </a:solidFill>
                <a:latin typeface="黑体" panose="02010609060101010101" pitchFamily="49" charset="-122"/>
                <a:ea typeface="黑体" panose="02010609060101010101" pitchFamily="49" charset="-122"/>
              </a:rPr>
              <a:t>于模块化</a:t>
            </a:r>
            <a:r>
              <a:rPr lang="en-US" altLang="zh-CN" sz="2000">
                <a:solidFill>
                  <a:srgbClr val="005825"/>
                </a:solidFill>
                <a:latin typeface="黑体" panose="02010609060101010101" pitchFamily="49" charset="-122"/>
                <a:ea typeface="黑体" panose="02010609060101010101" pitchFamily="49" charset="-122"/>
              </a:rPr>
              <a:t>GAN</a:t>
            </a:r>
            <a:r>
              <a:rPr lang="zh-CN" altLang="en-US" sz="2000">
                <a:solidFill>
                  <a:srgbClr val="005825"/>
                </a:solidFill>
                <a:latin typeface="黑体" panose="02010609060101010101" pitchFamily="49" charset="-122"/>
                <a:ea typeface="黑体" panose="02010609060101010101" pitchFamily="49" charset="-122"/>
              </a:rPr>
              <a:t>的多模态</a:t>
            </a:r>
            <a:r>
              <a:rPr lang="en-US" altLang="zh-CN" sz="2000">
                <a:solidFill>
                  <a:srgbClr val="005825"/>
                </a:solidFill>
                <a:latin typeface="黑体" panose="02010609060101010101" pitchFamily="49" charset="-122"/>
                <a:ea typeface="黑体" panose="02010609060101010101" pitchFamily="49" charset="-122"/>
              </a:rPr>
              <a:t>MRI</a:t>
            </a:r>
            <a:r>
              <a:rPr lang="zh-CN" altLang="en-US" sz="2000">
                <a:solidFill>
                  <a:srgbClr val="005825"/>
                </a:solidFill>
                <a:latin typeface="黑体" panose="02010609060101010101" pitchFamily="49" charset="-122"/>
                <a:ea typeface="黑体" panose="02010609060101010101" pitchFamily="49" charset="-122"/>
              </a:rPr>
              <a:t>与多模态</a:t>
            </a:r>
            <a:r>
              <a:rPr lang="en-US" altLang="zh-CN" sz="2000">
                <a:solidFill>
                  <a:srgbClr val="005825"/>
                </a:solidFill>
                <a:latin typeface="黑体" panose="02010609060101010101" pitchFamily="49" charset="-122"/>
                <a:ea typeface="黑体" panose="02010609060101010101" pitchFamily="49" charset="-122"/>
              </a:rPr>
              <a:t>CT</a:t>
            </a:r>
            <a:r>
              <a:rPr lang="zh-CN" altLang="en-US" sz="2000">
                <a:solidFill>
                  <a:srgbClr val="005825"/>
                </a:solidFill>
                <a:latin typeface="黑体" panose="02010609060101010101" pitchFamily="49" charset="-122"/>
                <a:ea typeface="黑体" panose="02010609060101010101" pitchFamily="49" charset="-122"/>
              </a:rPr>
              <a:t>的转换方法、系统及介</a:t>
            </a:r>
            <a:r>
              <a:rPr lang="zh-CN" altLang="en-US" sz="2000" smtClean="0">
                <a:solidFill>
                  <a:srgbClr val="005825"/>
                </a:solidFill>
                <a:latin typeface="黑体" panose="02010609060101010101" pitchFamily="49" charset="-122"/>
                <a:ea typeface="黑体" panose="02010609060101010101" pitchFamily="49" charset="-122"/>
              </a:rPr>
              <a:t>质</a:t>
            </a:r>
            <a:r>
              <a:rPr lang="en-US" altLang="zh-CN" sz="2000" smtClean="0">
                <a:solidFill>
                  <a:srgbClr val="005825"/>
                </a:solidFill>
                <a:latin typeface="黑体" panose="02010609060101010101" pitchFamily="49" charset="-122"/>
                <a:ea typeface="黑体" panose="02010609060101010101" pitchFamily="49" charset="-122"/>
              </a:rPr>
              <a:t>, </a:t>
            </a:r>
            <a:r>
              <a:rPr lang="zh-CN" altLang="en-US" sz="2000" b="1">
                <a:solidFill>
                  <a:srgbClr val="005825"/>
                </a:solidFill>
                <a:latin typeface="黑体" panose="02010609060101010101" pitchFamily="49" charset="-122"/>
                <a:ea typeface="黑体" panose="02010609060101010101" pitchFamily="49" charset="-122"/>
              </a:rPr>
              <a:t>（与第五章相关</a:t>
            </a:r>
            <a:r>
              <a:rPr lang="zh-CN" altLang="en-US" sz="2000" b="1" smtClean="0">
                <a:solidFill>
                  <a:srgbClr val="005825"/>
                </a:solidFill>
                <a:latin typeface="黑体" panose="02010609060101010101" pitchFamily="49" charset="-122"/>
                <a:ea typeface="黑体" panose="02010609060101010101" pitchFamily="49" charset="-122"/>
              </a:rPr>
              <a:t>）</a:t>
            </a:r>
            <a:endParaRPr lang="en-US" altLang="zh-CN" sz="2000" b="1">
              <a:solidFill>
                <a:srgbClr val="005825"/>
              </a:solidFill>
              <a:latin typeface="黑体" panose="02010609060101010101" pitchFamily="49" charset="-122"/>
              <a:ea typeface="黑体" panose="02010609060101010101" pitchFamily="49" charset="-122"/>
            </a:endParaRPr>
          </a:p>
        </p:txBody>
      </p:sp>
      <p:sp>
        <p:nvSpPr>
          <p:cNvPr id="7" name="文本框 6"/>
          <p:cNvSpPr txBox="1"/>
          <p:nvPr/>
        </p:nvSpPr>
        <p:spPr>
          <a:xfrm>
            <a:off x="110653" y="4118215"/>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smtClean="0">
                <a:latin typeface="黑体" panose="02010609060101010101" pitchFamily="49" charset="-122"/>
                <a:ea typeface="黑体" panose="02010609060101010101" pitchFamily="49" charset="-122"/>
              </a:rPr>
              <a:t>科研项目</a:t>
            </a:r>
            <a:endParaRPr lang="zh-CN" altLang="en-US" sz="2000" dirty="0">
              <a:latin typeface="黑体" panose="02010609060101010101" pitchFamily="49" charset="-122"/>
              <a:ea typeface="黑体" panose="02010609060101010101" pitchFamily="49" charset="-122"/>
            </a:endParaRPr>
          </a:p>
        </p:txBody>
      </p:sp>
      <p:sp>
        <p:nvSpPr>
          <p:cNvPr id="9" name="圆角矩形 8"/>
          <p:cNvSpPr/>
          <p:nvPr/>
        </p:nvSpPr>
        <p:spPr>
          <a:xfrm>
            <a:off x="258935" y="4555638"/>
            <a:ext cx="8634809" cy="2014002"/>
          </a:xfrm>
          <a:prstGeom prst="roundRect">
            <a:avLst>
              <a:gd name="adj" fmla="val 7102"/>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中山大学优秀研究生创新发展项目</a:t>
            </a:r>
            <a:r>
              <a:rPr lang="en-US" altLang="zh-CN" sz="2000" b="1">
                <a:solidFill>
                  <a:srgbClr val="005825"/>
                </a:solidFill>
                <a:latin typeface="黑体" panose="02010609060101010101" pitchFamily="49" charset="-122"/>
                <a:ea typeface="黑体" panose="02010609060101010101" pitchFamily="49" charset="-122"/>
              </a:rPr>
              <a:t>(</a:t>
            </a:r>
            <a:r>
              <a:rPr lang="zh-CN" altLang="en-US" sz="2000" b="1">
                <a:solidFill>
                  <a:srgbClr val="005825"/>
                </a:solidFill>
                <a:latin typeface="黑体" panose="02010609060101010101" pitchFamily="49" charset="-122"/>
                <a:ea typeface="黑体" panose="02010609060101010101" pitchFamily="49" charset="-122"/>
              </a:rPr>
              <a:t>项目组主要成员</a:t>
            </a:r>
            <a:r>
              <a:rPr lang="en-US" altLang="zh-CN" sz="2000" b="1">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基于生成对抗网络的多模态医学影像合成</a:t>
            </a:r>
            <a:r>
              <a:rPr lang="en-US" altLang="zh-CN" sz="2000">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批准号</a:t>
            </a:r>
            <a:r>
              <a:rPr lang="en-US" altLang="zh-CN" sz="2000">
                <a:solidFill>
                  <a:srgbClr val="005825"/>
                </a:solidFill>
                <a:latin typeface="黑体" panose="02010609060101010101" pitchFamily="49" charset="-122"/>
                <a:ea typeface="黑体" panose="02010609060101010101" pitchFamily="49" charset="-122"/>
              </a:rPr>
              <a:t>:19lgyjs61.</a:t>
            </a:r>
            <a:r>
              <a:rPr lang="zh-CN" altLang="en-US" sz="2000" b="1">
                <a:solidFill>
                  <a:srgbClr val="005825"/>
                </a:solidFill>
                <a:latin typeface="黑体" panose="02010609060101010101" pitchFamily="49" charset="-122"/>
                <a:ea typeface="黑体" panose="02010609060101010101" pitchFamily="49" charset="-122"/>
              </a:rPr>
              <a:t>（与第四至六章相关）</a:t>
            </a:r>
            <a:endParaRPr lang="en-US" altLang="zh-CN" sz="2000" b="1">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smtClean="0">
                <a:solidFill>
                  <a:srgbClr val="005825"/>
                </a:solidFill>
                <a:latin typeface="黑体" panose="02010609060101010101" pitchFamily="49" charset="-122"/>
                <a:ea typeface="黑体" panose="02010609060101010101" pitchFamily="49" charset="-122"/>
              </a:rPr>
              <a:t>国家自然科学基金委员会项目</a:t>
            </a:r>
            <a:r>
              <a:rPr lang="en-US" altLang="zh-CN" sz="2000" b="1" smtClean="0">
                <a:solidFill>
                  <a:srgbClr val="005825"/>
                </a:solidFill>
                <a:latin typeface="黑体" panose="02010609060101010101" pitchFamily="49" charset="-122"/>
                <a:ea typeface="黑体" panose="02010609060101010101" pitchFamily="49" charset="-122"/>
              </a:rPr>
              <a:t>(</a:t>
            </a:r>
            <a:r>
              <a:rPr lang="zh-CN" altLang="en-US" sz="2000" b="1" smtClean="0">
                <a:solidFill>
                  <a:srgbClr val="005825"/>
                </a:solidFill>
                <a:latin typeface="黑体" panose="02010609060101010101" pitchFamily="49" charset="-122"/>
                <a:ea typeface="黑体" panose="02010609060101010101" pitchFamily="49" charset="-122"/>
              </a:rPr>
              <a:t>项目组主要成员</a:t>
            </a:r>
            <a:r>
              <a:rPr lang="en-US" altLang="zh-CN" sz="2000" b="1" smtClean="0">
                <a:solidFill>
                  <a:srgbClr val="005825"/>
                </a:solidFill>
                <a:latin typeface="黑体" panose="02010609060101010101" pitchFamily="49" charset="-122"/>
                <a:ea typeface="黑体" panose="02010609060101010101" pitchFamily="49" charset="-122"/>
              </a:rPr>
              <a:t>).</a:t>
            </a:r>
            <a:r>
              <a:rPr lang="zh-CN" altLang="en-US" sz="2000" smtClean="0">
                <a:solidFill>
                  <a:srgbClr val="005825"/>
                </a:solidFill>
                <a:latin typeface="黑体" panose="02010609060101010101" pitchFamily="49" charset="-122"/>
                <a:ea typeface="黑体" panose="02010609060101010101" pitchFamily="49" charset="-122"/>
              </a:rPr>
              <a:t>基</a:t>
            </a:r>
            <a:r>
              <a:rPr lang="zh-CN" altLang="en-US" sz="2000">
                <a:solidFill>
                  <a:srgbClr val="005825"/>
                </a:solidFill>
                <a:latin typeface="黑体" panose="02010609060101010101" pitchFamily="49" charset="-122"/>
                <a:ea typeface="黑体" panose="02010609060101010101" pitchFamily="49" charset="-122"/>
              </a:rPr>
              <a:t>于超级计算机的大数据处理支撑平台研</a:t>
            </a:r>
            <a:r>
              <a:rPr lang="zh-CN" altLang="en-US" sz="2000" smtClean="0">
                <a:solidFill>
                  <a:srgbClr val="005825"/>
                </a:solidFill>
                <a:latin typeface="黑体" panose="02010609060101010101" pitchFamily="49" charset="-122"/>
                <a:ea typeface="黑体" panose="02010609060101010101" pitchFamily="49" charset="-122"/>
              </a:rPr>
              <a:t>究项</a:t>
            </a:r>
            <a:r>
              <a:rPr lang="zh-CN" altLang="en-US" sz="2000">
                <a:solidFill>
                  <a:srgbClr val="005825"/>
                </a:solidFill>
                <a:latin typeface="黑体" panose="02010609060101010101" pitchFamily="49" charset="-122"/>
                <a:ea typeface="黑体" panose="02010609060101010101" pitchFamily="49" charset="-122"/>
              </a:rPr>
              <a:t>目批准号</a:t>
            </a:r>
            <a:r>
              <a:rPr lang="en-US" altLang="zh-CN" sz="2000" smtClean="0">
                <a:solidFill>
                  <a:srgbClr val="005825"/>
                </a:solidFill>
                <a:latin typeface="黑体" panose="02010609060101010101" pitchFamily="49" charset="-122"/>
                <a:ea typeface="黑体" panose="02010609060101010101" pitchFamily="49" charset="-122"/>
              </a:rPr>
              <a:t>:61872392.</a:t>
            </a:r>
            <a:r>
              <a:rPr lang="zh-CN" altLang="en-US" sz="2000" smtClean="0">
                <a:solidFill>
                  <a:srgbClr val="005825"/>
                </a:solidFill>
                <a:latin typeface="黑体" panose="02010609060101010101" pitchFamily="49" charset="-122"/>
                <a:ea typeface="黑体" panose="02010609060101010101" pitchFamily="49" charset="-122"/>
              </a:rPr>
              <a:t>依</a:t>
            </a:r>
            <a:r>
              <a:rPr lang="zh-CN" altLang="en-US" sz="2000">
                <a:solidFill>
                  <a:srgbClr val="005825"/>
                </a:solidFill>
                <a:latin typeface="黑体" panose="02010609060101010101" pitchFamily="49" charset="-122"/>
                <a:ea typeface="黑体" panose="02010609060101010101" pitchFamily="49" charset="-122"/>
              </a:rPr>
              <a:t>托单位</a:t>
            </a:r>
            <a:r>
              <a:rPr lang="en-US" altLang="zh-CN" sz="2000" smtClean="0">
                <a:solidFill>
                  <a:srgbClr val="005825"/>
                </a:solidFill>
                <a:latin typeface="黑体" panose="02010609060101010101" pitchFamily="49" charset="-122"/>
                <a:ea typeface="黑体" panose="02010609060101010101" pitchFamily="49" charset="-122"/>
              </a:rPr>
              <a:t>:</a:t>
            </a:r>
            <a:r>
              <a:rPr lang="zh-CN" altLang="en-US" sz="2000" smtClean="0">
                <a:solidFill>
                  <a:srgbClr val="005825"/>
                </a:solidFill>
                <a:latin typeface="黑体" panose="02010609060101010101" pitchFamily="49" charset="-122"/>
                <a:ea typeface="黑体" panose="02010609060101010101" pitchFamily="49" charset="-122"/>
              </a:rPr>
              <a:t>中</a:t>
            </a:r>
            <a:r>
              <a:rPr lang="zh-CN" altLang="en-US" sz="2000">
                <a:solidFill>
                  <a:srgbClr val="005825"/>
                </a:solidFill>
                <a:latin typeface="黑体" panose="02010609060101010101" pitchFamily="49" charset="-122"/>
                <a:ea typeface="黑体" panose="02010609060101010101" pitchFamily="49" charset="-122"/>
              </a:rPr>
              <a:t>山大学</a:t>
            </a:r>
            <a:r>
              <a:rPr lang="en-US" altLang="zh-CN" sz="2000">
                <a:solidFill>
                  <a:srgbClr val="005825"/>
                </a:solidFill>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298822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 name="文本框 71"/>
          <p:cNvSpPr txBox="1"/>
          <p:nvPr/>
        </p:nvSpPr>
        <p:spPr>
          <a:xfrm>
            <a:off x="492793" y="3861361"/>
            <a:ext cx="5650531" cy="707886"/>
          </a:xfrm>
          <a:prstGeom prst="rect">
            <a:avLst/>
          </a:prstGeom>
          <a:noFill/>
        </p:spPr>
        <p:txBody>
          <a:bodyPr wrap="square" rtlCol="0">
            <a:spAutoFit/>
          </a:bodyPr>
          <a:lstStyle/>
          <a:p>
            <a:pPr>
              <a:lnSpc>
                <a:spcPct val="125000"/>
              </a:lnSpc>
            </a:pPr>
            <a:r>
              <a:rPr lang="zh-CN" altLang="en-US" sz="3200" dirty="0">
                <a:solidFill>
                  <a:srgbClr val="005825"/>
                </a:solidFill>
                <a:latin typeface="黑体" panose="02010609060101010101" pitchFamily="49" charset="-122"/>
                <a:ea typeface="黑体" panose="02010609060101010101" pitchFamily="49" charset="-122"/>
              </a:rPr>
              <a:t>敬请</a:t>
            </a:r>
            <a:r>
              <a:rPr lang="zh-CN" altLang="en-US" sz="3200" dirty="0" smtClean="0">
                <a:solidFill>
                  <a:srgbClr val="005825"/>
                </a:solidFill>
                <a:latin typeface="黑体" panose="02010609060101010101" pitchFamily="49" charset="-122"/>
                <a:ea typeface="黑体" panose="02010609060101010101" pitchFamily="49" charset="-122"/>
              </a:rPr>
              <a:t>各位老师批评指正</a:t>
            </a:r>
            <a:endParaRPr lang="zh-CN" altLang="en-US" sz="3200" b="1" dirty="0">
              <a:solidFill>
                <a:srgbClr val="005825"/>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375213" y="2942654"/>
            <a:ext cx="5198892" cy="707886"/>
          </a:xfrm>
          <a:prstGeom prst="rect">
            <a:avLst/>
          </a:prstGeom>
          <a:noFill/>
        </p:spPr>
        <p:txBody>
          <a:bodyPr wrap="square" rtlCol="0">
            <a:spAutoFit/>
          </a:bodyPr>
          <a:lstStyle/>
          <a:p>
            <a:pPr algn="ctr"/>
            <a:r>
              <a:rPr lang="en-US" altLang="zh-CN" sz="4000" smtClean="0">
                <a:solidFill>
                  <a:schemeClr val="tx1">
                    <a:lumMod val="85000"/>
                    <a:lumOff val="15000"/>
                  </a:schemeClr>
                </a:solidFill>
                <a:latin typeface="微软雅黑" panose="020B0503020204020204" pitchFamily="34" charset="-122"/>
                <a:ea typeface="微软雅黑" panose="020B0503020204020204" pitchFamily="34" charset="-122"/>
              </a:rPr>
              <a:t>2020</a:t>
            </a:r>
            <a:r>
              <a:rPr lang="zh-CN" altLang="en-US" sz="4000" smtClean="0">
                <a:solidFill>
                  <a:schemeClr val="tx1">
                    <a:lumMod val="85000"/>
                    <a:lumOff val="15000"/>
                  </a:schemeClr>
                </a:solidFill>
                <a:latin typeface="微软雅黑" panose="020B0503020204020204" pitchFamily="34" charset="-122"/>
                <a:ea typeface="微软雅黑" panose="020B0503020204020204" pitchFamily="34" charset="-122"/>
              </a:rPr>
              <a:t>届</a:t>
            </a:r>
            <a:r>
              <a:rPr lang="zh-CN" altLang="en-US" sz="4000" dirty="0" smtClean="0">
                <a:solidFill>
                  <a:schemeClr val="tx1">
                    <a:lumMod val="85000"/>
                    <a:lumOff val="15000"/>
                  </a:schemeClr>
                </a:solidFill>
                <a:latin typeface="微软雅黑" panose="020B0503020204020204" pitchFamily="34" charset="-122"/>
                <a:ea typeface="微软雅黑" panose="020B0503020204020204" pitchFamily="34" charset="-122"/>
              </a:rPr>
              <a:t>毕业论文答辩</a:t>
            </a:r>
            <a:endParaRPr lang="zh-CN" altLang="en-US"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600190" y="3650540"/>
            <a:ext cx="1239438" cy="3158"/>
          </a:xfrm>
          <a:prstGeom prst="line">
            <a:avLst/>
          </a:prstGeom>
          <a:ln w="57150">
            <a:solidFill>
              <a:srgbClr val="005825"/>
            </a:solidFill>
          </a:ln>
        </p:spPr>
        <p:style>
          <a:lnRef idx="2">
            <a:schemeClr val="accent6"/>
          </a:lnRef>
          <a:fillRef idx="0">
            <a:schemeClr val="accent6"/>
          </a:fillRef>
          <a:effectRef idx="1">
            <a:schemeClr val="accent6"/>
          </a:effectRef>
          <a:fontRef idx="minor">
            <a:schemeClr val="tx1"/>
          </a:fontRef>
        </p:style>
      </p:cxnSp>
      <p:sp>
        <p:nvSpPr>
          <p:cNvPr id="11" name="圆角矩形 10"/>
          <p:cNvSpPr/>
          <p:nvPr/>
        </p:nvSpPr>
        <p:spPr>
          <a:xfrm rot="5400000">
            <a:off x="5517557" y="42109"/>
            <a:ext cx="4313643" cy="1930485"/>
          </a:xfrm>
          <a:prstGeom prst="roundRect">
            <a:avLst>
              <a:gd name="adj" fmla="val 50000"/>
            </a:avLst>
          </a:prstGeom>
          <a:solidFill>
            <a:srgbClr val="005825"/>
          </a:solidFill>
          <a:ln w="25400" cap="flat" cmpd="sng" algn="ctr">
            <a:solidFill>
              <a:srgbClr val="FFFFFF">
                <a:lumMod val="95000"/>
              </a:srgbClr>
            </a:solidFill>
            <a:prstDash val="solid"/>
          </a:ln>
          <a:effectLst>
            <a:outerShdw blurRad="254000" dist="127000" dir="2700000" algn="tl" rotWithShape="0">
              <a:prstClr val="black">
                <a:alpha val="40000"/>
              </a:prstClr>
            </a:outerShdw>
          </a:effectLst>
        </p:spPr>
        <p:txBody>
          <a:bodyPr rtlCol="0" anchor="ctr"/>
          <a:lstStyle/>
          <a:p>
            <a:pPr algn="ctr" defTabSz="685800">
              <a:defRPr/>
            </a:pPr>
            <a:endParaRPr lang="zh-CN" altLang="en-US" sz="1013" kern="0">
              <a:solidFill>
                <a:srgbClr val="005825"/>
              </a:solidFill>
              <a:latin typeface="Calibri"/>
              <a:ea typeface="宋体"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8460" y="1165792"/>
            <a:ext cx="2091836" cy="1865957"/>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06" y="1985106"/>
            <a:ext cx="5527498" cy="746727"/>
          </a:xfrm>
          <a:prstGeom prst="rect">
            <a:avLst/>
          </a:prstGeom>
        </p:spPr>
      </p:pic>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29</a:t>
            </a:fld>
            <a:endParaRPr lang="zh-CN" altLang="en-US"/>
          </a:p>
        </p:txBody>
      </p:sp>
    </p:spTree>
    <p:extLst>
      <p:ext uri="{BB962C8B-B14F-4D97-AF65-F5344CB8AC3E}">
        <p14:creationId xmlns:p14="http://schemas.microsoft.com/office/powerpoint/2010/main" val="3641903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280065"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1.</a:t>
            </a:r>
            <a:r>
              <a:rPr lang="zh-CN" altLang="en-US" sz="2400" b="1" smtClean="0">
                <a:solidFill>
                  <a:srgbClr val="005825"/>
                </a:solidFill>
                <a:latin typeface="黑体" panose="02010609060101010101" pitchFamily="49" charset="-122"/>
                <a:ea typeface="黑体" panose="02010609060101010101" pitchFamily="49" charset="-122"/>
              </a:rPr>
              <a:t>选</a:t>
            </a:r>
            <a:r>
              <a:rPr lang="zh-CN" altLang="en-US" sz="2400" b="1">
                <a:solidFill>
                  <a:srgbClr val="005825"/>
                </a:solidFill>
                <a:latin typeface="黑体" panose="02010609060101010101" pitchFamily="49" charset="-122"/>
                <a:ea typeface="黑体" panose="02010609060101010101" pitchFamily="49" charset="-122"/>
              </a:rPr>
              <a:t>题背景及研究现状</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1.1 </a:t>
            </a:r>
            <a:r>
              <a:rPr lang="zh-CN" altLang="en-US" sz="2200" b="1"/>
              <a:t>选题背景</a:t>
            </a:r>
            <a:endParaRPr lang="en-US" altLang="zh-CN" sz="2200" b="1"/>
          </a:p>
        </p:txBody>
      </p:sp>
      <p:sp>
        <p:nvSpPr>
          <p:cNvPr id="34" name="圆角矩形 33"/>
          <p:cNvSpPr/>
          <p:nvPr/>
        </p:nvSpPr>
        <p:spPr>
          <a:xfrm>
            <a:off x="279402" y="1115231"/>
            <a:ext cx="5768472" cy="2493526"/>
          </a:xfrm>
          <a:prstGeom prst="roundRect">
            <a:avLst>
              <a:gd name="adj" fmla="val 7003"/>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医学影像</a:t>
            </a:r>
            <a:r>
              <a:rPr lang="zh-CN" altLang="en-US" sz="2000" b="1">
                <a:solidFill>
                  <a:srgbClr val="CC3300"/>
                </a:solidFill>
                <a:latin typeface="黑体" panose="02010609060101010101" pitchFamily="49" charset="-122"/>
                <a:ea typeface="黑体" panose="02010609060101010101" pitchFamily="49" charset="-122"/>
              </a:rPr>
              <a:t>采集和标注较困难</a:t>
            </a:r>
            <a:endParaRPr lang="en-US" altLang="zh-CN" sz="2000" b="1">
              <a:solidFill>
                <a:srgbClr val="CC3300"/>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医学影像公开</a:t>
            </a:r>
            <a:r>
              <a:rPr lang="zh-CN" altLang="en-US" sz="2000" b="1">
                <a:solidFill>
                  <a:srgbClr val="CC3300"/>
                </a:solidFill>
                <a:latin typeface="黑体" panose="02010609060101010101" pitchFamily="49" charset="-122"/>
                <a:ea typeface="黑体" panose="02010609060101010101" pitchFamily="49" charset="-122"/>
              </a:rPr>
              <a:t>数据集较少、数据量较小</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智能医学影像处理任务</a:t>
            </a:r>
            <a:r>
              <a:rPr lang="zh-CN" altLang="en-US" sz="2000" b="1">
                <a:solidFill>
                  <a:srgbClr val="CC3300"/>
                </a:solidFill>
                <a:latin typeface="黑体" panose="02010609060101010101" pitchFamily="49" charset="-122"/>
                <a:ea typeface="黑体" panose="02010609060101010101" pitchFamily="49" charset="-122"/>
              </a:rPr>
              <a:t>依赖于大量有标注数据</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一</a:t>
            </a:r>
            <a:r>
              <a:rPr lang="zh-CN" altLang="en-US" sz="2000" smtClean="0">
                <a:solidFill>
                  <a:srgbClr val="005825"/>
                </a:solidFill>
                <a:latin typeface="黑体" panose="02010609060101010101" pitchFamily="49" charset="-122"/>
                <a:ea typeface="黑体" panose="02010609060101010101" pitchFamily="49" charset="-122"/>
              </a:rPr>
              <a:t>些任务通</a:t>
            </a:r>
            <a:r>
              <a:rPr lang="zh-CN" altLang="en-US" sz="2000">
                <a:solidFill>
                  <a:srgbClr val="005825"/>
                </a:solidFill>
                <a:latin typeface="黑体" panose="02010609060101010101" pitchFamily="49" charset="-122"/>
                <a:ea typeface="黑体" panose="02010609060101010101" pitchFamily="49" charset="-122"/>
              </a:rPr>
              <a:t>过</a:t>
            </a:r>
            <a:r>
              <a:rPr lang="zh-CN" altLang="en-US" sz="2000" b="1">
                <a:solidFill>
                  <a:srgbClr val="CC3300"/>
                </a:solidFill>
                <a:latin typeface="黑体" panose="02010609060101010101" pitchFamily="49" charset="-122"/>
                <a:ea typeface="黑体" panose="02010609060101010101" pitchFamily="49" charset="-122"/>
              </a:rPr>
              <a:t>生成对抗网络（</a:t>
            </a:r>
            <a:r>
              <a:rPr lang="en-US" altLang="zh-CN" sz="2000" b="1">
                <a:solidFill>
                  <a:srgbClr val="CC3300"/>
                </a:solidFill>
                <a:latin typeface="黑体" panose="02010609060101010101" pitchFamily="49" charset="-122"/>
                <a:ea typeface="黑体" panose="02010609060101010101" pitchFamily="49" charset="-122"/>
              </a:rPr>
              <a:t>GAN</a:t>
            </a:r>
            <a:r>
              <a:rPr lang="zh-CN" altLang="en-US" sz="2000" b="1" smtClean="0">
                <a:solidFill>
                  <a:srgbClr val="CC3300"/>
                </a:solidFill>
                <a:latin typeface="黑体" panose="02010609060101010101" pitchFamily="49" charset="-122"/>
                <a:ea typeface="黑体" panose="02010609060101010101" pitchFamily="49" charset="-122"/>
              </a:rPr>
              <a:t>）</a:t>
            </a:r>
            <a:r>
              <a:rPr lang="en-US" altLang="zh-CN" sz="2000" b="1" smtClean="0">
                <a:solidFill>
                  <a:srgbClr val="005825"/>
                </a:solidFill>
                <a:latin typeface="黑体" panose="02010609060101010101" pitchFamily="49" charset="-122"/>
                <a:ea typeface="黑体" panose="02010609060101010101" pitchFamily="49" charset="-122"/>
              </a:rPr>
              <a:t>--&gt;</a:t>
            </a:r>
            <a:r>
              <a:rPr lang="en-US" altLang="zh-CN" sz="2000" smtClean="0">
                <a:solidFill>
                  <a:srgbClr val="005825"/>
                </a:solidFill>
                <a:latin typeface="黑体" panose="02010609060101010101" pitchFamily="49" charset="-122"/>
                <a:ea typeface="黑体" panose="02010609060101010101" pitchFamily="49" charset="-122"/>
              </a:rPr>
              <a:t> </a:t>
            </a:r>
            <a:r>
              <a:rPr lang="zh-CN" altLang="en-US" sz="2000">
                <a:solidFill>
                  <a:srgbClr val="005825"/>
                </a:solidFill>
                <a:latin typeface="黑体" panose="02010609060101010101" pitchFamily="49" charset="-122"/>
                <a:ea typeface="黑体" panose="02010609060101010101" pitchFamily="49" charset="-122"/>
              </a:rPr>
              <a:t>生成样本 </a:t>
            </a:r>
            <a:r>
              <a:rPr lang="en-US" altLang="zh-CN" sz="2000" b="1" smtClean="0">
                <a:solidFill>
                  <a:srgbClr val="005825"/>
                </a:solidFill>
                <a:latin typeface="黑体" panose="02010609060101010101" pitchFamily="49" charset="-122"/>
                <a:ea typeface="黑体" panose="02010609060101010101" pitchFamily="49" charset="-122"/>
              </a:rPr>
              <a:t>--&gt; </a:t>
            </a:r>
            <a:r>
              <a:rPr lang="zh-CN" altLang="en-US" sz="2000">
                <a:solidFill>
                  <a:srgbClr val="005825"/>
                </a:solidFill>
                <a:latin typeface="黑体" panose="02010609060101010101" pitchFamily="49" charset="-122"/>
                <a:ea typeface="黑体" panose="02010609060101010101" pitchFamily="49" charset="-122"/>
              </a:rPr>
              <a:t>进行</a:t>
            </a:r>
            <a:r>
              <a:rPr lang="zh-CN" altLang="en-US" sz="2000" b="1" smtClean="0">
                <a:solidFill>
                  <a:srgbClr val="CC3300"/>
                </a:solidFill>
                <a:latin typeface="黑体" panose="02010609060101010101" pitchFamily="49" charset="-122"/>
                <a:ea typeface="黑体" panose="02010609060101010101" pitchFamily="49" charset="-122"/>
              </a:rPr>
              <a:t>数</a:t>
            </a:r>
            <a:r>
              <a:rPr lang="zh-CN" altLang="en-US" sz="2000" b="1">
                <a:solidFill>
                  <a:srgbClr val="CC3300"/>
                </a:solidFill>
                <a:latin typeface="黑体" panose="02010609060101010101" pitchFamily="49" charset="-122"/>
                <a:ea typeface="黑体" panose="02010609060101010101" pitchFamily="49" charset="-122"/>
              </a:rPr>
              <a:t>据</a:t>
            </a:r>
            <a:r>
              <a:rPr lang="zh-CN" altLang="en-US" sz="2000" b="1" smtClean="0">
                <a:solidFill>
                  <a:srgbClr val="CC3300"/>
                </a:solidFill>
                <a:latin typeface="黑体" panose="02010609060101010101" pitchFamily="49" charset="-122"/>
                <a:ea typeface="黑体" panose="02010609060101010101" pitchFamily="49" charset="-122"/>
              </a:rPr>
              <a:t>增强</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2209" y="4499701"/>
            <a:ext cx="4968438" cy="1984227"/>
          </a:xfrm>
          <a:prstGeom prst="rect">
            <a:avLst/>
          </a:prstGeom>
        </p:spPr>
      </p:pic>
      <p:sp>
        <p:nvSpPr>
          <p:cNvPr id="4" name="灯片编号占位符 3"/>
          <p:cNvSpPr>
            <a:spLocks noGrp="1"/>
          </p:cNvSpPr>
          <p:nvPr>
            <p:ph type="sldNum" sz="quarter" idx="12"/>
          </p:nvPr>
        </p:nvSpPr>
        <p:spPr>
          <a:xfrm>
            <a:off x="6457950" y="6356351"/>
            <a:ext cx="2057400" cy="365125"/>
          </a:xfrm>
        </p:spPr>
        <p:txBody>
          <a:bodyPr/>
          <a:lstStyle/>
          <a:p>
            <a:fld id="{DFDB8489-2214-4D5C-B6A9-914BA8053C58}" type="slidenum">
              <a:rPr lang="zh-CN" altLang="en-US" smtClean="0"/>
              <a:t>3</a:t>
            </a:fld>
            <a:endParaRPr lang="zh-CN" altLang="en-US"/>
          </a:p>
        </p:txBody>
      </p:sp>
      <p:sp>
        <p:nvSpPr>
          <p:cNvPr id="9" name="文本框 8"/>
          <p:cNvSpPr txBox="1"/>
          <p:nvPr/>
        </p:nvSpPr>
        <p:spPr>
          <a:xfrm>
            <a:off x="110653" y="4021021"/>
            <a:ext cx="6628814" cy="430887"/>
          </a:xfrm>
          <a:prstGeom prst="rect">
            <a:avLst/>
          </a:prstGeom>
          <a:noFill/>
        </p:spPr>
        <p:txBody>
          <a:bodyPr wrap="square" rtlCol="0">
            <a:spAutoFit/>
          </a:bodyPr>
          <a:lstStyle/>
          <a:p>
            <a:pPr>
              <a:defRPr/>
            </a:pPr>
            <a:r>
              <a:rPr lang="en-US" sz="2200" b="1" smtClean="0"/>
              <a:t>1.2 </a:t>
            </a:r>
            <a:r>
              <a:rPr lang="zh-CN" altLang="en-US" sz="2200" b="1" smtClean="0"/>
              <a:t>面临的主要挑战</a:t>
            </a:r>
            <a:endParaRPr lang="en-US" altLang="zh-CN" sz="2200" b="1"/>
          </a:p>
        </p:txBody>
      </p:sp>
      <p:sp>
        <p:nvSpPr>
          <p:cNvPr id="10" name="圆角矩形 9"/>
          <p:cNvSpPr/>
          <p:nvPr/>
        </p:nvSpPr>
        <p:spPr>
          <a:xfrm>
            <a:off x="279402" y="4495748"/>
            <a:ext cx="3696853" cy="2070259"/>
          </a:xfrm>
          <a:prstGeom prst="roundRect">
            <a:avLst>
              <a:gd name="adj" fmla="val 12146"/>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合成</a:t>
            </a:r>
            <a:r>
              <a:rPr lang="zh-CN" altLang="en-US" sz="2000" b="1">
                <a:solidFill>
                  <a:srgbClr val="CC3300"/>
                </a:solidFill>
                <a:latin typeface="黑体" panose="02010609060101010101" pitchFamily="49" charset="-122"/>
                <a:ea typeface="黑体" panose="02010609060101010101" pitchFamily="49" charset="-122"/>
              </a:rPr>
              <a:t>符合生理逻</a:t>
            </a:r>
            <a:r>
              <a:rPr lang="zh-CN" altLang="en-US" sz="2000" b="1" smtClean="0">
                <a:solidFill>
                  <a:srgbClr val="CC3300"/>
                </a:solidFill>
                <a:latin typeface="黑体" panose="02010609060101010101" pitchFamily="49" charset="-122"/>
                <a:ea typeface="黑体" panose="02010609060101010101" pitchFamily="49" charset="-122"/>
              </a:rPr>
              <a:t>辑</a:t>
            </a:r>
            <a:r>
              <a:rPr lang="zh-CN" altLang="en-US" sz="2000">
                <a:solidFill>
                  <a:srgbClr val="005825"/>
                </a:solidFill>
                <a:latin typeface="黑体" panose="02010609060101010101" pitchFamily="49" charset="-122"/>
                <a:ea typeface="黑体" panose="02010609060101010101" pitchFamily="49" charset="-122"/>
              </a:rPr>
              <a:t>的结</a:t>
            </a:r>
            <a:r>
              <a:rPr lang="zh-CN" altLang="en-US" sz="2000" smtClean="0">
                <a:solidFill>
                  <a:srgbClr val="005825"/>
                </a:solidFill>
                <a:latin typeface="黑体" panose="02010609060101010101" pitchFamily="49" charset="-122"/>
                <a:ea typeface="黑体" panose="02010609060101010101" pitchFamily="49" charset="-122"/>
              </a:rPr>
              <a:t>构</a:t>
            </a: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合成</a:t>
            </a:r>
            <a:r>
              <a:rPr lang="zh-CN" altLang="en-US" sz="2000" b="1">
                <a:solidFill>
                  <a:srgbClr val="CC3300"/>
                </a:solidFill>
                <a:latin typeface="黑体" panose="02010609060101010101" pitchFamily="49" charset="-122"/>
                <a:ea typeface="黑体" panose="02010609060101010101" pitchFamily="49" charset="-122"/>
              </a:rPr>
              <a:t>相互配准的多模态</a:t>
            </a:r>
            <a:r>
              <a:rPr lang="zh-CN" altLang="en-US" sz="2000">
                <a:solidFill>
                  <a:srgbClr val="005825"/>
                </a:solidFill>
                <a:latin typeface="黑体" panose="02010609060101010101" pitchFamily="49" charset="-122"/>
                <a:ea typeface="黑体" panose="02010609060101010101" pitchFamily="49" charset="-122"/>
              </a:rPr>
              <a:t>影像</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合成</a:t>
            </a:r>
            <a:r>
              <a:rPr lang="zh-CN" altLang="en-US" sz="2000" b="1">
                <a:solidFill>
                  <a:srgbClr val="CC3300"/>
                </a:solidFill>
                <a:latin typeface="黑体" panose="02010609060101010101" pitchFamily="49" charset="-122"/>
                <a:ea typeface="黑体" panose="02010609060101010101" pitchFamily="49" charset="-122"/>
              </a:rPr>
              <a:t>病灶信息</a:t>
            </a:r>
            <a:r>
              <a:rPr lang="zh-CN" altLang="en-US" sz="2000">
                <a:solidFill>
                  <a:srgbClr val="005825"/>
                </a:solidFill>
                <a:latin typeface="黑体" panose="02010609060101010101" pitchFamily="49" charset="-122"/>
                <a:ea typeface="黑体" panose="02010609060101010101" pitchFamily="49" charset="-122"/>
              </a:rPr>
              <a:t>并产出标签</a:t>
            </a: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合成病灶及影像</a:t>
            </a:r>
            <a:r>
              <a:rPr lang="zh-CN" altLang="en-US" sz="2000" b="1">
                <a:solidFill>
                  <a:srgbClr val="CC3300"/>
                </a:solidFill>
                <a:latin typeface="黑体" panose="02010609060101010101" pitchFamily="49" charset="-122"/>
                <a:ea typeface="黑体" panose="02010609060101010101" pitchFamily="49" charset="-122"/>
              </a:rPr>
              <a:t>性能的评估</a:t>
            </a:r>
          </a:p>
        </p:txBody>
      </p:sp>
      <p:sp>
        <p:nvSpPr>
          <p:cNvPr id="11" name="圆角矩形 10"/>
          <p:cNvSpPr/>
          <p:nvPr/>
        </p:nvSpPr>
        <p:spPr>
          <a:xfrm>
            <a:off x="6915930" y="1141290"/>
            <a:ext cx="1971397" cy="2486918"/>
          </a:xfrm>
          <a:prstGeom prst="roundRect">
            <a:avLst/>
          </a:prstGeom>
          <a:ln w="19050">
            <a:solidFill>
              <a:srgbClr val="005825"/>
            </a:solidFill>
            <a:prstDash val="dash"/>
          </a:ln>
          <a:effectLst/>
        </p:spPr>
        <p:txBody>
          <a:bodyPr wrap="square">
            <a:spAutoFit/>
          </a:bodyPr>
          <a:lstStyle/>
          <a:p>
            <a:pPr>
              <a:lnSpc>
                <a:spcPct val="150000"/>
              </a:lnSpc>
            </a:pPr>
            <a:r>
              <a:rPr lang="zh-CN" altLang="en-US" sz="2400" b="1" smtClean="0">
                <a:solidFill>
                  <a:srgbClr val="C00000"/>
                </a:solidFill>
                <a:latin typeface="黑体" panose="02010609060101010101" pitchFamily="49" charset="-122"/>
                <a:ea typeface="黑体" panose="02010609060101010101" pitchFamily="49" charset="-122"/>
              </a:rPr>
              <a:t>利用</a:t>
            </a:r>
            <a:r>
              <a:rPr lang="en-US" altLang="zh-CN" sz="2400" b="1" smtClean="0">
                <a:solidFill>
                  <a:srgbClr val="C00000"/>
                </a:solidFill>
                <a:latin typeface="黑体" panose="02010609060101010101" pitchFamily="49" charset="-122"/>
                <a:ea typeface="黑体" panose="02010609060101010101" pitchFamily="49" charset="-122"/>
              </a:rPr>
              <a:t>GAN</a:t>
            </a:r>
            <a:r>
              <a:rPr lang="zh-CN" altLang="en-US" sz="2400" b="1" smtClean="0">
                <a:solidFill>
                  <a:srgbClr val="C00000"/>
                </a:solidFill>
                <a:latin typeface="黑体" panose="02010609060101010101" pitchFamily="49" charset="-122"/>
                <a:ea typeface="黑体" panose="02010609060101010101" pitchFamily="49" charset="-122"/>
              </a:rPr>
              <a:t>合成医学影像可缓解样本不足问题</a:t>
            </a:r>
            <a:endParaRPr lang="zh-CN" altLang="en-US" sz="2400" b="1">
              <a:solidFill>
                <a:srgbClr val="C00000"/>
              </a:solidFill>
              <a:latin typeface="黑体" panose="02010609060101010101" pitchFamily="49" charset="-122"/>
              <a:ea typeface="黑体" panose="02010609060101010101" pitchFamily="49" charset="-122"/>
            </a:endParaRPr>
          </a:p>
        </p:txBody>
      </p:sp>
      <p:sp>
        <p:nvSpPr>
          <p:cNvPr id="12" name="右箭头 11"/>
          <p:cNvSpPr/>
          <p:nvPr/>
        </p:nvSpPr>
        <p:spPr>
          <a:xfrm>
            <a:off x="6288505" y="2057196"/>
            <a:ext cx="483046" cy="397248"/>
          </a:xfrm>
          <a:prstGeom prst="rightArrow">
            <a:avLst/>
          </a:prstGeom>
          <a:solidFill>
            <a:srgbClr val="CC33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矩形 12"/>
          <p:cNvSpPr/>
          <p:nvPr/>
        </p:nvSpPr>
        <p:spPr>
          <a:xfrm>
            <a:off x="4104083" y="3919176"/>
            <a:ext cx="2985113" cy="400110"/>
          </a:xfrm>
          <a:prstGeom prst="rect">
            <a:avLst/>
          </a:prstGeom>
        </p:spPr>
        <p:txBody>
          <a:bodyPr wrap="none">
            <a:spAutoFit/>
          </a:bodyPr>
          <a:lstStyle/>
          <a:p>
            <a:pPr marL="342900" indent="-342900">
              <a:buFont typeface="Wingdings" panose="05000000000000000000" pitchFamily="2" charset="2"/>
              <a:buChar char="n"/>
            </a:pPr>
            <a:r>
              <a:rPr lang="zh-CN" altLang="en-US" sz="2000" b="1">
                <a:latin typeface="黑体" panose="02010609060101010101" pitchFamily="49" charset="-122"/>
                <a:ea typeface="黑体" panose="02010609060101010101" pitchFamily="49" charset="-122"/>
              </a:rPr>
              <a:t>生成对抗网络（</a:t>
            </a:r>
            <a:r>
              <a:rPr lang="en-US" altLang="zh-CN" sz="2000" b="1">
                <a:latin typeface="黑体" panose="02010609060101010101" pitchFamily="49" charset="-122"/>
                <a:ea typeface="黑体" panose="02010609060101010101" pitchFamily="49" charset="-122"/>
              </a:rPr>
              <a:t>GAN</a:t>
            </a:r>
            <a:r>
              <a:rPr lang="zh-CN" altLang="en-US" sz="2000" b="1">
                <a:latin typeface="黑体" panose="02010609060101010101" pitchFamily="49" charset="-122"/>
                <a:ea typeface="黑体" panose="02010609060101010101" pitchFamily="49" charset="-122"/>
              </a:rPr>
              <a:t>）</a:t>
            </a:r>
            <a:endParaRPr lang="zh-CN"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80309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2969083"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论文评审意见（一）</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6" name="灯片编号占位符 5"/>
          <p:cNvSpPr>
            <a:spLocks noGrp="1"/>
          </p:cNvSpPr>
          <p:nvPr>
            <p:ph type="sldNum" sz="quarter" idx="12"/>
          </p:nvPr>
        </p:nvSpPr>
        <p:spPr>
          <a:xfrm>
            <a:off x="6457950" y="6356351"/>
            <a:ext cx="2057400" cy="365125"/>
          </a:xfrm>
        </p:spPr>
        <p:txBody>
          <a:bodyPr/>
          <a:lstStyle/>
          <a:p>
            <a:fld id="{DFDB8489-2214-4D5C-B6A9-914BA8053C58}" type="slidenum">
              <a:rPr lang="zh-CN" altLang="en-US" smtClean="0"/>
              <a:t>30</a:t>
            </a:fld>
            <a:endParaRPr lang="zh-CN" altLang="en-US"/>
          </a:p>
        </p:txBody>
      </p:sp>
      <p:sp>
        <p:nvSpPr>
          <p:cNvPr id="37" name="文本框 36"/>
          <p:cNvSpPr txBox="1"/>
          <p:nvPr/>
        </p:nvSpPr>
        <p:spPr>
          <a:xfrm>
            <a:off x="110653" y="640504"/>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smtClean="0">
                <a:latin typeface="黑体" panose="02010609060101010101" pitchFamily="49" charset="-122"/>
                <a:ea typeface="黑体" panose="02010609060101010101" pitchFamily="49" charset="-122"/>
              </a:rPr>
              <a:t>评语</a:t>
            </a:r>
            <a:endParaRPr lang="zh-CN" altLang="en-US" sz="2000" b="1" dirty="0">
              <a:latin typeface="黑体" panose="02010609060101010101" pitchFamily="49" charset="-122"/>
              <a:ea typeface="黑体" panose="02010609060101010101" pitchFamily="49" charset="-122"/>
            </a:endParaRPr>
          </a:p>
        </p:txBody>
      </p:sp>
      <p:sp>
        <p:nvSpPr>
          <p:cNvPr id="49" name="圆角矩形 48"/>
          <p:cNvSpPr/>
          <p:nvPr/>
        </p:nvSpPr>
        <p:spPr>
          <a:xfrm>
            <a:off x="99767" y="1071969"/>
            <a:ext cx="8946261" cy="1591628"/>
          </a:xfrm>
          <a:prstGeom prst="roundRect">
            <a:avLst>
              <a:gd name="adj" fmla="val 13623"/>
            </a:avLst>
          </a:prstGeom>
          <a:ln w="19050">
            <a:solidFill>
              <a:srgbClr val="005825"/>
            </a:solidFill>
            <a:prstDash val="dash"/>
          </a:ln>
          <a:effectLst/>
        </p:spPr>
        <p:txBody>
          <a:bodyPr wrap="square">
            <a:spAutoFit/>
          </a:bodyPr>
          <a:lstStyle/>
          <a:p>
            <a:pPr>
              <a:lnSpc>
                <a:spcPct val="150000"/>
              </a:lnSpc>
            </a:pPr>
            <a:r>
              <a:rPr lang="zh-CN" altLang="en-US" sz="2000">
                <a:solidFill>
                  <a:srgbClr val="005825"/>
                </a:solidFill>
                <a:latin typeface="黑体" panose="02010609060101010101" pitchFamily="49" charset="-122"/>
                <a:ea typeface="黑体" panose="02010609060101010101" pitchFamily="49" charset="-122"/>
              </a:rPr>
              <a:t>论文提出了一种基于生成对抗网络的多模态医学影像合成方案，可从随机噪声合</a:t>
            </a:r>
            <a:r>
              <a:rPr lang="zh-CN" altLang="en-US" sz="2000" smtClean="0">
                <a:solidFill>
                  <a:srgbClr val="005825"/>
                </a:solidFill>
                <a:latin typeface="黑体" panose="02010609060101010101" pitchFamily="49" charset="-122"/>
                <a:ea typeface="黑体" panose="02010609060101010101" pitchFamily="49" charset="-122"/>
              </a:rPr>
              <a:t>成具</a:t>
            </a:r>
            <a:r>
              <a:rPr lang="zh-CN" altLang="en-US" sz="2000">
                <a:solidFill>
                  <a:srgbClr val="005825"/>
                </a:solidFill>
                <a:latin typeface="黑体" panose="02010609060101010101" pitchFamily="49" charset="-122"/>
                <a:ea typeface="黑体" panose="02010609060101010101" pitchFamily="49" charset="-122"/>
              </a:rPr>
              <a:t>有指定病灶的配准多模态医学影像。论文格式规范</a:t>
            </a:r>
            <a:r>
              <a:rPr lang="en-US" altLang="zh-CN" sz="2000">
                <a:solidFill>
                  <a:srgbClr val="005825"/>
                </a:solidFill>
                <a:latin typeface="黑体" panose="02010609060101010101" pitchFamily="49" charset="-122"/>
                <a:ea typeface="黑体" panose="02010609060101010101" pitchFamily="49" charset="-122"/>
              </a:rPr>
              <a:t>, </a:t>
            </a:r>
            <a:r>
              <a:rPr lang="zh-CN" altLang="en-US" sz="2000">
                <a:solidFill>
                  <a:srgbClr val="005825"/>
                </a:solidFill>
                <a:latin typeface="黑体" panose="02010609060101010101" pitchFamily="49" charset="-122"/>
                <a:ea typeface="黑体" panose="02010609060101010101" pitchFamily="49" charset="-122"/>
              </a:rPr>
              <a:t>对文献的把握比较全面</a:t>
            </a:r>
            <a:r>
              <a:rPr lang="en-US" altLang="zh-CN" sz="2000">
                <a:solidFill>
                  <a:srgbClr val="005825"/>
                </a:solidFill>
                <a:latin typeface="黑体" panose="02010609060101010101" pitchFamily="49" charset="-122"/>
                <a:ea typeface="黑体" panose="02010609060101010101" pitchFamily="49" charset="-122"/>
              </a:rPr>
              <a:t>, </a:t>
            </a:r>
            <a:r>
              <a:rPr lang="zh-CN" altLang="en-US" sz="2000">
                <a:solidFill>
                  <a:srgbClr val="005825"/>
                </a:solidFill>
                <a:latin typeface="黑体" panose="02010609060101010101" pitchFamily="49" charset="-122"/>
                <a:ea typeface="黑体" panose="02010609060101010101" pitchFamily="49" charset="-122"/>
              </a:rPr>
              <a:t>基</a:t>
            </a:r>
            <a:r>
              <a:rPr lang="zh-CN" altLang="en-US" sz="2000" smtClean="0">
                <a:solidFill>
                  <a:srgbClr val="005825"/>
                </a:solidFill>
                <a:latin typeface="黑体" panose="02010609060101010101" pitchFamily="49" charset="-122"/>
                <a:ea typeface="黑体" panose="02010609060101010101" pitchFamily="49" charset="-122"/>
              </a:rPr>
              <a:t>本达</a:t>
            </a:r>
            <a:r>
              <a:rPr lang="zh-CN" altLang="en-US" sz="2000">
                <a:solidFill>
                  <a:srgbClr val="005825"/>
                </a:solidFill>
                <a:latin typeface="黑体" panose="02010609060101010101" pitchFamily="49" charset="-122"/>
                <a:ea typeface="黑体" panose="02010609060101010101" pitchFamily="49" charset="-122"/>
              </a:rPr>
              <a:t>到硕士毕业论文的水平</a:t>
            </a:r>
            <a:r>
              <a:rPr lang="en-US" altLang="zh-CN" sz="2000">
                <a:solidFill>
                  <a:srgbClr val="005825"/>
                </a:solidFill>
                <a:latin typeface="黑体" panose="02010609060101010101" pitchFamily="49" charset="-122"/>
                <a:ea typeface="黑体" panose="02010609060101010101" pitchFamily="49" charset="-122"/>
              </a:rPr>
              <a:t>.</a:t>
            </a:r>
          </a:p>
        </p:txBody>
      </p:sp>
      <p:sp>
        <p:nvSpPr>
          <p:cNvPr id="50" name="文本框 49"/>
          <p:cNvSpPr txBox="1"/>
          <p:nvPr/>
        </p:nvSpPr>
        <p:spPr>
          <a:xfrm>
            <a:off x="113153" y="2831562"/>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a:t>论文的不足之处及修改意见</a:t>
            </a:r>
            <a:endParaRPr lang="zh-CN" altLang="en-US" sz="2000" b="1" dirty="0">
              <a:latin typeface="黑体" panose="02010609060101010101" pitchFamily="49" charset="-122"/>
              <a:ea typeface="黑体" panose="02010609060101010101" pitchFamily="49" charset="-122"/>
            </a:endParaRPr>
          </a:p>
        </p:txBody>
      </p:sp>
      <p:sp>
        <p:nvSpPr>
          <p:cNvPr id="52" name="圆角矩形 51"/>
          <p:cNvSpPr/>
          <p:nvPr/>
        </p:nvSpPr>
        <p:spPr>
          <a:xfrm>
            <a:off x="102267" y="3263027"/>
            <a:ext cx="8946261" cy="2952094"/>
          </a:xfrm>
          <a:prstGeom prst="roundRect">
            <a:avLst>
              <a:gd name="adj" fmla="val 10220"/>
            </a:avLst>
          </a:prstGeom>
          <a:ln w="19050">
            <a:solidFill>
              <a:srgbClr val="005825"/>
            </a:solidFill>
            <a:prstDash val="dash"/>
          </a:ln>
          <a:effectLst/>
        </p:spPr>
        <p:txBody>
          <a:bodyPr wrap="square">
            <a:spAutoFit/>
          </a:bodyPr>
          <a:lstStyle/>
          <a:p>
            <a:pPr>
              <a:lnSpc>
                <a:spcPct val="150000"/>
              </a:lnSpc>
            </a:pPr>
            <a:r>
              <a:rPr lang="zh-CN" altLang="en-US" sz="2000">
                <a:solidFill>
                  <a:srgbClr val="005825"/>
                </a:solidFill>
                <a:latin typeface="黑体" panose="02010609060101010101" pitchFamily="49" charset="-122"/>
                <a:ea typeface="黑体" panose="02010609060101010101" pitchFamily="49" charset="-122"/>
              </a:rPr>
              <a:t>（</a:t>
            </a:r>
            <a:r>
              <a:rPr lang="en-US" altLang="zh-CN" sz="2000">
                <a:solidFill>
                  <a:srgbClr val="005825"/>
                </a:solidFill>
                <a:latin typeface="黑体" panose="02010609060101010101" pitchFamily="49" charset="-122"/>
                <a:ea typeface="黑体" panose="02010609060101010101" pitchFamily="49" charset="-122"/>
              </a:rPr>
              <a:t>1</a:t>
            </a:r>
            <a:r>
              <a:rPr lang="zh-CN" altLang="en-US" sz="2000">
                <a:solidFill>
                  <a:srgbClr val="005825"/>
                </a:solidFill>
                <a:latin typeface="黑体" panose="02010609060101010101" pitchFamily="49" charset="-122"/>
                <a:ea typeface="黑体" panose="02010609060101010101" pitchFamily="49" charset="-122"/>
              </a:rPr>
              <a:t>） 论文在第五章末尾提到了合成数据集的构建过程有</a:t>
            </a:r>
            <a:r>
              <a:rPr lang="en-US" altLang="zh-CN" sz="2000">
                <a:solidFill>
                  <a:srgbClr val="005825"/>
                </a:solidFill>
                <a:latin typeface="黑体" panose="02010609060101010101" pitchFamily="49" charset="-122"/>
                <a:ea typeface="黑体" panose="02010609060101010101" pitchFamily="49" charset="-122"/>
              </a:rPr>
              <a:t>7</a:t>
            </a:r>
            <a:r>
              <a:rPr lang="zh-CN" altLang="en-US" sz="2000">
                <a:solidFill>
                  <a:srgbClr val="005825"/>
                </a:solidFill>
                <a:latin typeface="黑体" panose="02010609060101010101" pitchFamily="49" charset="-122"/>
                <a:ea typeface="黑体" panose="02010609060101010101" pitchFamily="49" charset="-122"/>
              </a:rPr>
              <a:t>个步骤</a:t>
            </a:r>
            <a:r>
              <a:rPr lang="en-US" altLang="zh-CN" sz="2000">
                <a:solidFill>
                  <a:srgbClr val="005825"/>
                </a:solidFill>
                <a:latin typeface="黑体" panose="02010609060101010101" pitchFamily="49" charset="-122"/>
                <a:ea typeface="黑体" panose="02010609060101010101" pitchFamily="49" charset="-122"/>
              </a:rPr>
              <a:t>, </a:t>
            </a:r>
            <a:r>
              <a:rPr lang="zh-CN" altLang="en-US" sz="2000">
                <a:solidFill>
                  <a:srgbClr val="005825"/>
                </a:solidFill>
                <a:latin typeface="黑体" panose="02010609060101010101" pitchFamily="49" charset="-122"/>
                <a:ea typeface="黑体" panose="02010609060101010101" pitchFamily="49" charset="-122"/>
              </a:rPr>
              <a:t>虽然这些步骤都是很普通的算法</a:t>
            </a:r>
            <a:r>
              <a:rPr lang="en-US" altLang="zh-CN" sz="2000">
                <a:solidFill>
                  <a:srgbClr val="005825"/>
                </a:solidFill>
                <a:latin typeface="黑体" panose="02010609060101010101" pitchFamily="49" charset="-122"/>
                <a:ea typeface="黑体" panose="02010609060101010101" pitchFamily="49" charset="-122"/>
              </a:rPr>
              <a:t>, </a:t>
            </a:r>
            <a:r>
              <a:rPr lang="zh-CN" altLang="en-US" sz="2000">
                <a:solidFill>
                  <a:srgbClr val="005825"/>
                </a:solidFill>
                <a:latin typeface="黑体" panose="02010609060101010101" pitchFamily="49" charset="-122"/>
                <a:ea typeface="黑体" panose="02010609060101010101" pitchFamily="49" charset="-122"/>
              </a:rPr>
              <a:t>但从实验结果来看效果貌似还可以</a:t>
            </a:r>
            <a:r>
              <a:rPr lang="en-US" altLang="zh-CN" sz="2000">
                <a:solidFill>
                  <a:srgbClr val="005825"/>
                </a:solidFill>
                <a:latin typeface="黑体" panose="02010609060101010101" pitchFamily="49" charset="-122"/>
                <a:ea typeface="黑体" panose="02010609060101010101" pitchFamily="49" charset="-122"/>
              </a:rPr>
              <a:t>, </a:t>
            </a:r>
            <a:r>
              <a:rPr lang="zh-CN" altLang="en-US" sz="2000" b="1">
                <a:solidFill>
                  <a:srgbClr val="C00000"/>
                </a:solidFill>
                <a:latin typeface="黑体" panose="02010609060101010101" pitchFamily="49" charset="-122"/>
                <a:ea typeface="黑体" panose="02010609060101010101" pitchFamily="49" charset="-122"/>
              </a:rPr>
              <a:t>作者更应该分析这些步骤哪几个步骤最为关键</a:t>
            </a:r>
            <a:r>
              <a:rPr lang="en-US" altLang="zh-CN" sz="2000" b="1">
                <a:solidFill>
                  <a:srgbClr val="C00000"/>
                </a:solidFill>
                <a:latin typeface="黑体" panose="02010609060101010101" pitchFamily="49" charset="-122"/>
                <a:ea typeface="黑体" panose="02010609060101010101" pitchFamily="49" charset="-122"/>
              </a:rPr>
              <a:t>, </a:t>
            </a:r>
            <a:r>
              <a:rPr lang="zh-CN" altLang="en-US" sz="2000" b="1">
                <a:solidFill>
                  <a:srgbClr val="C00000"/>
                </a:solidFill>
                <a:latin typeface="黑体" panose="02010609060101010101" pitchFamily="49" charset="-122"/>
                <a:ea typeface="黑体" panose="02010609060101010101" pitchFamily="49" charset="-122"/>
              </a:rPr>
              <a:t>为什么起作用</a:t>
            </a:r>
            <a:r>
              <a:rPr lang="en-US" altLang="zh-CN" sz="2000" b="1">
                <a:solidFill>
                  <a:srgbClr val="005825"/>
                </a:solidFill>
                <a:latin typeface="黑体" panose="02010609060101010101" pitchFamily="49" charset="-122"/>
                <a:ea typeface="黑体" panose="02010609060101010101" pitchFamily="49" charset="-122"/>
              </a:rPr>
              <a:t>.</a:t>
            </a:r>
          </a:p>
          <a:p>
            <a:pPr>
              <a:lnSpc>
                <a:spcPct val="150000"/>
              </a:lnSpc>
            </a:pPr>
            <a:r>
              <a:rPr lang="zh-CN" altLang="en-US" sz="2000">
                <a:solidFill>
                  <a:srgbClr val="005825"/>
                </a:solidFill>
                <a:latin typeface="黑体" panose="02010609060101010101" pitchFamily="49" charset="-122"/>
                <a:ea typeface="黑体" panose="02010609060101010101" pitchFamily="49" charset="-122"/>
              </a:rPr>
              <a:t>（</a:t>
            </a:r>
            <a:r>
              <a:rPr lang="en-US" altLang="zh-CN" sz="2000">
                <a:solidFill>
                  <a:srgbClr val="005825"/>
                </a:solidFill>
                <a:latin typeface="黑体" panose="02010609060101010101" pitchFamily="49" charset="-122"/>
                <a:ea typeface="黑体" panose="02010609060101010101" pitchFamily="49" charset="-122"/>
              </a:rPr>
              <a:t>2</a:t>
            </a:r>
            <a:r>
              <a:rPr lang="zh-CN" altLang="en-US" sz="2000">
                <a:solidFill>
                  <a:srgbClr val="005825"/>
                </a:solidFill>
                <a:latin typeface="黑体" panose="02010609060101010101" pitchFamily="49" charset="-122"/>
                <a:ea typeface="黑体" panose="02010609060101010101" pitchFamily="49" charset="-122"/>
              </a:rPr>
              <a:t>） 论文的</a:t>
            </a:r>
            <a:r>
              <a:rPr lang="en-US" altLang="zh-CN" sz="2000">
                <a:solidFill>
                  <a:srgbClr val="005825"/>
                </a:solidFill>
                <a:latin typeface="黑体" panose="02010609060101010101" pitchFamily="49" charset="-122"/>
                <a:ea typeface="黑体" panose="02010609060101010101" pitchFamily="49" charset="-122"/>
              </a:rPr>
              <a:t>5.3</a:t>
            </a:r>
            <a:r>
              <a:rPr lang="zh-CN" altLang="en-US" sz="2000">
                <a:solidFill>
                  <a:srgbClr val="005825"/>
                </a:solidFill>
                <a:latin typeface="黑体" panose="02010609060101010101" pitchFamily="49" charset="-122"/>
                <a:ea typeface="黑体" panose="02010609060101010101" pitchFamily="49" charset="-122"/>
              </a:rPr>
              <a:t>节提到了</a:t>
            </a:r>
            <a:r>
              <a:rPr lang="zh-CN" altLang="en-US" sz="2000" b="1">
                <a:solidFill>
                  <a:srgbClr val="C00000"/>
                </a:solidFill>
                <a:latin typeface="黑体" panose="02010609060101010101" pitchFamily="49" charset="-122"/>
                <a:ea typeface="黑体" panose="02010609060101010101" pitchFamily="49" charset="-122"/>
              </a:rPr>
              <a:t>无监督多模态影像的配准方法</a:t>
            </a:r>
            <a:r>
              <a:rPr lang="en-US" altLang="zh-CN" sz="2000" b="1">
                <a:solidFill>
                  <a:srgbClr val="FF0000"/>
                </a:solidFill>
                <a:latin typeface="黑体" panose="02010609060101010101" pitchFamily="49" charset="-122"/>
                <a:ea typeface="黑体" panose="02010609060101010101" pitchFamily="49" charset="-122"/>
              </a:rPr>
              <a:t>,</a:t>
            </a:r>
            <a:r>
              <a:rPr lang="en-US" altLang="zh-CN" sz="2000">
                <a:solidFill>
                  <a:srgbClr val="005825"/>
                </a:solidFill>
                <a:latin typeface="黑体" panose="02010609060101010101" pitchFamily="49" charset="-122"/>
                <a:ea typeface="黑体" panose="02010609060101010101" pitchFamily="49" charset="-122"/>
              </a:rPr>
              <a:t> </a:t>
            </a:r>
            <a:r>
              <a:rPr lang="zh-CN" altLang="en-US" sz="2000">
                <a:solidFill>
                  <a:srgbClr val="005825"/>
                </a:solidFill>
                <a:latin typeface="黑体" panose="02010609060101010101" pitchFamily="49" charset="-122"/>
                <a:ea typeface="黑体" panose="02010609060101010101" pitchFamily="49" charset="-122"/>
              </a:rPr>
              <a:t>但是实验分析部分显示</a:t>
            </a:r>
            <a:r>
              <a:rPr lang="zh-CN" altLang="en-US" sz="2000" b="1">
                <a:solidFill>
                  <a:srgbClr val="C00000"/>
                </a:solidFill>
                <a:latin typeface="黑体" panose="02010609060101010101" pitchFamily="49" charset="-122"/>
                <a:ea typeface="黑体" panose="02010609060101010101" pitchFamily="49" charset="-122"/>
              </a:rPr>
              <a:t>并不是效果最好的方法</a:t>
            </a:r>
            <a:r>
              <a:rPr lang="en-US" altLang="zh-CN" sz="2000">
                <a:solidFill>
                  <a:srgbClr val="005825"/>
                </a:solidFill>
                <a:latin typeface="黑体" panose="02010609060101010101" pitchFamily="49" charset="-122"/>
                <a:ea typeface="黑体" panose="02010609060101010101" pitchFamily="49" charset="-122"/>
              </a:rPr>
              <a:t>. </a:t>
            </a:r>
            <a:r>
              <a:rPr lang="zh-CN" altLang="en-US" sz="2000">
                <a:solidFill>
                  <a:srgbClr val="005825"/>
                </a:solidFill>
                <a:latin typeface="黑体" panose="02010609060101010101" pitchFamily="49" charset="-122"/>
                <a:ea typeface="黑体" panose="02010609060101010101" pitchFamily="49" charset="-122"/>
              </a:rPr>
              <a:t>另外最后的</a:t>
            </a:r>
            <a:r>
              <a:rPr lang="zh-CN" altLang="en-US" sz="2000" b="1">
                <a:solidFill>
                  <a:srgbClr val="C00000"/>
                </a:solidFill>
                <a:latin typeface="黑体" panose="02010609060101010101" pitchFamily="49" charset="-122"/>
                <a:ea typeface="黑体" panose="02010609060101010101" pitchFamily="49" charset="-122"/>
              </a:rPr>
              <a:t>真实</a:t>
            </a:r>
            <a:r>
              <a:rPr lang="en-US" altLang="zh-CN" sz="2000" b="1">
                <a:solidFill>
                  <a:srgbClr val="C00000"/>
                </a:solidFill>
                <a:latin typeface="黑体" panose="02010609060101010101" pitchFamily="49" charset="-122"/>
                <a:ea typeface="黑体" panose="02010609060101010101" pitchFamily="49" charset="-122"/>
              </a:rPr>
              <a:t>+</a:t>
            </a:r>
            <a:r>
              <a:rPr lang="zh-CN" altLang="en-US" sz="2000" b="1">
                <a:solidFill>
                  <a:srgbClr val="C00000"/>
                </a:solidFill>
                <a:latin typeface="黑体" panose="02010609060101010101" pitchFamily="49" charset="-122"/>
                <a:ea typeface="黑体" panose="02010609060101010101" pitchFamily="49" charset="-122"/>
              </a:rPr>
              <a:t>合成数据训练的结果做比较并不公平</a:t>
            </a:r>
            <a:r>
              <a:rPr lang="en-US" altLang="zh-CN" sz="2000" smtClean="0">
                <a:solidFill>
                  <a:srgbClr val="C00000"/>
                </a:solidFill>
                <a:latin typeface="黑体" panose="02010609060101010101" pitchFamily="49" charset="-122"/>
                <a:ea typeface="黑体" panose="02010609060101010101" pitchFamily="49" charset="-122"/>
              </a:rPr>
              <a:t>.</a:t>
            </a:r>
            <a:endParaRPr lang="en-US" altLang="zh-CN" sz="200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9589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t="31516" b="28677"/>
          <a:stretch/>
        </p:blipFill>
        <p:spPr>
          <a:xfrm>
            <a:off x="1678997" y="630210"/>
            <a:ext cx="5872231" cy="1441331"/>
          </a:xfrm>
          <a:prstGeom prst="rect">
            <a:avLst/>
          </a:prstGeom>
        </p:spPr>
      </p:pic>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2969083"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论文评审意见（一）</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6" name="灯片编号占位符 5"/>
          <p:cNvSpPr>
            <a:spLocks noGrp="1"/>
          </p:cNvSpPr>
          <p:nvPr>
            <p:ph type="sldNum" sz="quarter" idx="12"/>
          </p:nvPr>
        </p:nvSpPr>
        <p:spPr>
          <a:xfrm>
            <a:off x="6457950" y="6356351"/>
            <a:ext cx="2057400" cy="365125"/>
          </a:xfrm>
        </p:spPr>
        <p:txBody>
          <a:bodyPr/>
          <a:lstStyle/>
          <a:p>
            <a:fld id="{DFDB8489-2214-4D5C-B6A9-914BA8053C58}" type="slidenum">
              <a:rPr lang="zh-CN" altLang="en-US" smtClean="0"/>
              <a:t>31</a:t>
            </a:fld>
            <a:endParaRPr lang="zh-CN" altLang="en-US"/>
          </a:p>
        </p:txBody>
      </p:sp>
      <p:sp>
        <p:nvSpPr>
          <p:cNvPr id="37" name="文本框 36"/>
          <p:cNvSpPr txBox="1"/>
          <p:nvPr/>
        </p:nvSpPr>
        <p:spPr>
          <a:xfrm>
            <a:off x="110653" y="640504"/>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smtClean="0">
                <a:latin typeface="黑体" panose="02010609060101010101" pitchFamily="49" charset="-122"/>
                <a:ea typeface="黑体" panose="02010609060101010101" pitchFamily="49" charset="-122"/>
              </a:rPr>
              <a:t>对应原论文</a:t>
            </a:r>
            <a:endParaRPr lang="zh-CN" altLang="en-US" sz="2000" b="1" dirty="0">
              <a:latin typeface="黑体" panose="02010609060101010101" pitchFamily="49" charset="-122"/>
              <a:ea typeface="黑体" panose="02010609060101010101" pitchFamily="49" charset="-122"/>
            </a:endParaRPr>
          </a:p>
        </p:txBody>
      </p:sp>
      <p:grpSp>
        <p:nvGrpSpPr>
          <p:cNvPr id="4" name="组合 3"/>
          <p:cNvGrpSpPr/>
          <p:nvPr/>
        </p:nvGrpSpPr>
        <p:grpSpPr>
          <a:xfrm>
            <a:off x="1662977" y="2071541"/>
            <a:ext cx="5843588" cy="4674240"/>
            <a:chOff x="1898498" y="2343193"/>
            <a:chExt cx="5430548" cy="4514808"/>
          </a:xfrm>
        </p:grpSpPr>
        <p:pic>
          <p:nvPicPr>
            <p:cNvPr id="3" name="图片 2"/>
            <p:cNvPicPr>
              <a:picLocks noChangeAspect="1"/>
            </p:cNvPicPr>
            <p:nvPr/>
          </p:nvPicPr>
          <p:blipFill>
            <a:blip r:embed="rId4"/>
            <a:stretch>
              <a:fillRect/>
            </a:stretch>
          </p:blipFill>
          <p:spPr>
            <a:xfrm>
              <a:off x="1898498" y="2343193"/>
              <a:ext cx="5430548" cy="4514808"/>
            </a:xfrm>
            <a:prstGeom prst="rect">
              <a:avLst/>
            </a:prstGeom>
          </p:spPr>
        </p:pic>
        <p:sp>
          <p:nvSpPr>
            <p:cNvPr id="11" name="矩形 10"/>
            <p:cNvSpPr/>
            <p:nvPr/>
          </p:nvSpPr>
          <p:spPr>
            <a:xfrm>
              <a:off x="2008909" y="6068291"/>
              <a:ext cx="5320137" cy="789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p:cNvSpPr/>
            <p:nvPr/>
          </p:nvSpPr>
          <p:spPr>
            <a:xfrm>
              <a:off x="1967344" y="3532909"/>
              <a:ext cx="5320137" cy="573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98213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2969083"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论文评审意见（一）</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6" name="灯片编号占位符 5"/>
          <p:cNvSpPr>
            <a:spLocks noGrp="1"/>
          </p:cNvSpPr>
          <p:nvPr>
            <p:ph type="sldNum" sz="quarter" idx="12"/>
          </p:nvPr>
        </p:nvSpPr>
        <p:spPr>
          <a:xfrm>
            <a:off x="6457950" y="6356351"/>
            <a:ext cx="2057400" cy="365125"/>
          </a:xfrm>
        </p:spPr>
        <p:txBody>
          <a:bodyPr/>
          <a:lstStyle/>
          <a:p>
            <a:fld id="{DFDB8489-2214-4D5C-B6A9-914BA8053C58}" type="slidenum">
              <a:rPr lang="zh-CN" altLang="en-US" smtClean="0"/>
              <a:t>32</a:t>
            </a:fld>
            <a:endParaRPr lang="zh-CN" altLang="en-US"/>
          </a:p>
        </p:txBody>
      </p:sp>
      <p:sp>
        <p:nvSpPr>
          <p:cNvPr id="37" name="文本框 36"/>
          <p:cNvSpPr txBox="1"/>
          <p:nvPr/>
        </p:nvSpPr>
        <p:spPr>
          <a:xfrm>
            <a:off x="110653" y="640504"/>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smtClean="0">
                <a:latin typeface="黑体" panose="02010609060101010101" pitchFamily="49" charset="-122"/>
                <a:ea typeface="黑体" panose="02010609060101010101" pitchFamily="49" charset="-122"/>
              </a:rPr>
              <a:t>修改后论文</a:t>
            </a:r>
            <a:endParaRPr lang="zh-CN" altLang="en-US" sz="2000" b="1" dirty="0">
              <a:latin typeface="黑体" panose="02010609060101010101" pitchFamily="49" charset="-122"/>
              <a:ea typeface="黑体" panose="02010609060101010101" pitchFamily="49" charset="-122"/>
            </a:endParaRPr>
          </a:p>
        </p:txBody>
      </p:sp>
      <p:grpSp>
        <p:nvGrpSpPr>
          <p:cNvPr id="19" name="组合 18"/>
          <p:cNvGrpSpPr/>
          <p:nvPr/>
        </p:nvGrpSpPr>
        <p:grpSpPr>
          <a:xfrm>
            <a:off x="1482725" y="1545492"/>
            <a:ext cx="6305550" cy="1522477"/>
            <a:chOff x="1579515" y="1123757"/>
            <a:chExt cx="6433606" cy="1438320"/>
          </a:xfrm>
        </p:grpSpPr>
        <p:pic>
          <p:nvPicPr>
            <p:cNvPr id="20" name="图片 19"/>
            <p:cNvPicPr>
              <a:picLocks noChangeAspect="1"/>
            </p:cNvPicPr>
            <p:nvPr/>
          </p:nvPicPr>
          <p:blipFill>
            <a:blip r:embed="rId3"/>
            <a:stretch>
              <a:fillRect/>
            </a:stretch>
          </p:blipFill>
          <p:spPr>
            <a:xfrm>
              <a:off x="1579515" y="1123757"/>
              <a:ext cx="6433606" cy="1231967"/>
            </a:xfrm>
            <a:prstGeom prst="rect">
              <a:avLst/>
            </a:prstGeom>
          </p:spPr>
        </p:pic>
        <p:pic>
          <p:nvPicPr>
            <p:cNvPr id="21" name="图片 20"/>
            <p:cNvPicPr>
              <a:picLocks noChangeAspect="1"/>
            </p:cNvPicPr>
            <p:nvPr/>
          </p:nvPicPr>
          <p:blipFill>
            <a:blip r:embed="rId4"/>
            <a:stretch>
              <a:fillRect/>
            </a:stretch>
          </p:blipFill>
          <p:spPr>
            <a:xfrm>
              <a:off x="1629641" y="2289632"/>
              <a:ext cx="6324600" cy="272445"/>
            </a:xfrm>
            <a:prstGeom prst="rect">
              <a:avLst/>
            </a:prstGeom>
          </p:spPr>
        </p:pic>
      </p:grpSp>
      <p:sp>
        <p:nvSpPr>
          <p:cNvPr id="22" name="矩形 21"/>
          <p:cNvSpPr/>
          <p:nvPr/>
        </p:nvSpPr>
        <p:spPr>
          <a:xfrm>
            <a:off x="1426441" y="1545492"/>
            <a:ext cx="6334124" cy="1457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p:cNvPicPr>
            <a:picLocks noChangeAspect="1"/>
          </p:cNvPicPr>
          <p:nvPr/>
        </p:nvPicPr>
        <p:blipFill rotWithShape="1">
          <a:blip r:embed="rId5"/>
          <a:srcRect b="15388"/>
          <a:stretch/>
        </p:blipFill>
        <p:spPr>
          <a:xfrm>
            <a:off x="1502641" y="3448021"/>
            <a:ext cx="6227926" cy="1788668"/>
          </a:xfrm>
          <a:prstGeom prst="rect">
            <a:avLst/>
          </a:prstGeom>
        </p:spPr>
      </p:pic>
      <p:sp>
        <p:nvSpPr>
          <p:cNvPr id="24" name="矩形 23"/>
          <p:cNvSpPr/>
          <p:nvPr/>
        </p:nvSpPr>
        <p:spPr>
          <a:xfrm>
            <a:off x="1426441" y="3389830"/>
            <a:ext cx="6362699" cy="1846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p:cNvPicPr>
            <a:picLocks noChangeAspect="1"/>
          </p:cNvPicPr>
          <p:nvPr/>
        </p:nvPicPr>
        <p:blipFill>
          <a:blip r:embed="rId6"/>
          <a:stretch>
            <a:fillRect/>
          </a:stretch>
        </p:blipFill>
        <p:spPr>
          <a:xfrm>
            <a:off x="1536143" y="5694351"/>
            <a:ext cx="6198714" cy="889134"/>
          </a:xfrm>
          <a:prstGeom prst="rect">
            <a:avLst/>
          </a:prstGeom>
        </p:spPr>
      </p:pic>
      <p:sp>
        <p:nvSpPr>
          <p:cNvPr id="26" name="矩形 25"/>
          <p:cNvSpPr/>
          <p:nvPr/>
        </p:nvSpPr>
        <p:spPr>
          <a:xfrm>
            <a:off x="1449860" y="5688078"/>
            <a:ext cx="6362699" cy="8954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圆角矩形 13"/>
          <p:cNvSpPr/>
          <p:nvPr/>
        </p:nvSpPr>
        <p:spPr>
          <a:xfrm>
            <a:off x="800100" y="1035178"/>
            <a:ext cx="7480299" cy="5632311"/>
          </a:xfrm>
          <a:prstGeom prst="roundRect">
            <a:avLst>
              <a:gd name="adj" fmla="val 1645"/>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第六章 </a:t>
            </a:r>
            <a:r>
              <a:rPr lang="en-US" altLang="zh-CN" sz="2000" b="1">
                <a:solidFill>
                  <a:srgbClr val="005825"/>
                </a:solidFill>
                <a:latin typeface="黑体" panose="02010609060101010101" pitchFamily="49" charset="-122"/>
                <a:ea typeface="黑体" panose="02010609060101010101" pitchFamily="49" charset="-122"/>
              </a:rPr>
              <a:t>48</a:t>
            </a:r>
            <a:r>
              <a:rPr lang="zh-CN" altLang="en-US" sz="2000" b="1">
                <a:solidFill>
                  <a:srgbClr val="005825"/>
                </a:solidFill>
                <a:latin typeface="黑体" panose="02010609060101010101" pitchFamily="49" charset="-122"/>
                <a:ea typeface="黑体" panose="02010609060101010101" pitchFamily="49" charset="-122"/>
              </a:rPr>
              <a:t>页 第二段</a:t>
            </a:r>
            <a:endParaRPr lang="en-US" altLang="zh-CN" sz="2000" b="1">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第六章 </a:t>
            </a:r>
            <a:r>
              <a:rPr lang="en-US" altLang="zh-CN" sz="2000" b="1" smtClean="0">
                <a:solidFill>
                  <a:srgbClr val="005825"/>
                </a:solidFill>
                <a:latin typeface="黑体" panose="02010609060101010101" pitchFamily="49" charset="-122"/>
                <a:ea typeface="黑体" panose="02010609060101010101" pitchFamily="49" charset="-122"/>
              </a:rPr>
              <a:t>53</a:t>
            </a:r>
            <a:r>
              <a:rPr lang="zh-CN" altLang="en-US" sz="2000" b="1" smtClean="0">
                <a:solidFill>
                  <a:srgbClr val="005825"/>
                </a:solidFill>
                <a:latin typeface="黑体" panose="02010609060101010101" pitchFamily="49" charset="-122"/>
                <a:ea typeface="黑体" panose="02010609060101010101" pitchFamily="49" charset="-122"/>
              </a:rPr>
              <a:t>页 第一段</a:t>
            </a:r>
            <a:endParaRPr lang="en-US" altLang="zh-CN" sz="2000" b="1">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a:lnSpc>
                <a:spcPct val="150000"/>
              </a:lnSpc>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第六章 </a:t>
            </a:r>
            <a:r>
              <a:rPr lang="en-US" altLang="zh-CN" sz="2000" b="1" smtClean="0">
                <a:solidFill>
                  <a:srgbClr val="005825"/>
                </a:solidFill>
                <a:latin typeface="黑体" panose="02010609060101010101" pitchFamily="49" charset="-122"/>
                <a:ea typeface="黑体" panose="02010609060101010101" pitchFamily="49" charset="-122"/>
              </a:rPr>
              <a:t>54</a:t>
            </a:r>
            <a:r>
              <a:rPr lang="zh-CN" altLang="en-US" sz="2000" b="1" smtClean="0">
                <a:solidFill>
                  <a:srgbClr val="005825"/>
                </a:solidFill>
                <a:latin typeface="黑体" panose="02010609060101010101" pitchFamily="49" charset="-122"/>
                <a:ea typeface="黑体" panose="02010609060101010101" pitchFamily="49" charset="-122"/>
              </a:rPr>
              <a:t>页 第一段</a:t>
            </a:r>
            <a:endParaRPr lang="en-US" altLang="zh-CN" sz="2000" b="1">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a:lnSpc>
                <a:spcPct val="150000"/>
              </a:lnSpc>
            </a:pPr>
            <a:r>
              <a:rPr lang="zh-CN" altLang="en-US" sz="2000">
                <a:solidFill>
                  <a:srgbClr val="005825"/>
                </a:solidFill>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1725661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2969083" cy="830997"/>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论文评审意见</a:t>
            </a:r>
            <a:r>
              <a:rPr lang="zh-CN" altLang="en-US" sz="2400" b="1" smtClean="0">
                <a:solidFill>
                  <a:srgbClr val="005825"/>
                </a:solidFill>
                <a:latin typeface="黑体" panose="02010609060101010101" pitchFamily="49" charset="-122"/>
                <a:ea typeface="黑体" panose="02010609060101010101" pitchFamily="49" charset="-122"/>
              </a:rPr>
              <a:t>（二）</a:t>
            </a:r>
            <a:endParaRPr lang="zh-CN" altLang="en-US" sz="2400" b="1">
              <a:solidFill>
                <a:srgbClr val="005825"/>
              </a:solidFill>
              <a:latin typeface="黑体" panose="02010609060101010101" pitchFamily="49" charset="-122"/>
              <a:ea typeface="黑体" panose="02010609060101010101" pitchFamily="49" charset="-122"/>
            </a:endParaRPr>
          </a:p>
          <a:p>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6" name="灯片编号占位符 5"/>
          <p:cNvSpPr>
            <a:spLocks noGrp="1"/>
          </p:cNvSpPr>
          <p:nvPr>
            <p:ph type="sldNum" sz="quarter" idx="12"/>
          </p:nvPr>
        </p:nvSpPr>
        <p:spPr>
          <a:xfrm>
            <a:off x="6457950" y="6356351"/>
            <a:ext cx="2057400" cy="365125"/>
          </a:xfrm>
        </p:spPr>
        <p:txBody>
          <a:bodyPr/>
          <a:lstStyle/>
          <a:p>
            <a:fld id="{DFDB8489-2214-4D5C-B6A9-914BA8053C58}" type="slidenum">
              <a:rPr lang="zh-CN" altLang="en-US" smtClean="0"/>
              <a:t>33</a:t>
            </a:fld>
            <a:endParaRPr lang="zh-CN" altLang="en-US"/>
          </a:p>
        </p:txBody>
      </p:sp>
      <p:sp>
        <p:nvSpPr>
          <p:cNvPr id="7" name="灯片编号占位符 5"/>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文本框 8"/>
          <p:cNvSpPr txBox="1"/>
          <p:nvPr/>
        </p:nvSpPr>
        <p:spPr>
          <a:xfrm>
            <a:off x="110653" y="640504"/>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smtClean="0">
                <a:latin typeface="黑体" panose="02010609060101010101" pitchFamily="49" charset="-122"/>
                <a:ea typeface="黑体" panose="02010609060101010101" pitchFamily="49" charset="-122"/>
              </a:rPr>
              <a:t>评语</a:t>
            </a:r>
            <a:endParaRPr lang="zh-CN" altLang="en-US" sz="2000" b="1" dirty="0">
              <a:latin typeface="黑体" panose="02010609060101010101" pitchFamily="49" charset="-122"/>
              <a:ea typeface="黑体" panose="02010609060101010101" pitchFamily="49" charset="-122"/>
            </a:endParaRPr>
          </a:p>
        </p:txBody>
      </p:sp>
      <p:sp>
        <p:nvSpPr>
          <p:cNvPr id="10" name="圆角矩形 9"/>
          <p:cNvSpPr/>
          <p:nvPr/>
        </p:nvSpPr>
        <p:spPr>
          <a:xfrm>
            <a:off x="99767" y="1071969"/>
            <a:ext cx="8946261" cy="3083778"/>
          </a:xfrm>
          <a:prstGeom prst="roundRect">
            <a:avLst>
              <a:gd name="adj" fmla="val 13623"/>
            </a:avLst>
          </a:prstGeom>
          <a:ln w="19050">
            <a:solidFill>
              <a:srgbClr val="005825"/>
            </a:solidFill>
            <a:prstDash val="dash"/>
          </a:ln>
          <a:effectLst/>
        </p:spPr>
        <p:txBody>
          <a:bodyPr wrap="square">
            <a:spAutoFit/>
          </a:bodyPr>
          <a:lstStyle/>
          <a:p>
            <a:pPr>
              <a:lnSpc>
                <a:spcPct val="150000"/>
              </a:lnSpc>
            </a:pPr>
            <a:r>
              <a:rPr lang="zh-CN" altLang="en-US" sz="2000">
                <a:solidFill>
                  <a:srgbClr val="005825"/>
                </a:solidFill>
                <a:latin typeface="黑体" panose="02010609060101010101" pitchFamily="49" charset="-122"/>
                <a:ea typeface="黑体" panose="02010609060101010101" pitchFamily="49" charset="-122"/>
              </a:rPr>
              <a:t>本论文针对医学影像合成问题，设计了具有结构保真性和病灶可嵌入的生成式对</a:t>
            </a:r>
            <a:r>
              <a:rPr lang="zh-CN" altLang="en-US" sz="2000" smtClean="0">
                <a:solidFill>
                  <a:srgbClr val="005825"/>
                </a:solidFill>
                <a:latin typeface="黑体" panose="02010609060101010101" pitchFamily="49" charset="-122"/>
                <a:ea typeface="黑体" panose="02010609060101010101" pitchFamily="49" charset="-122"/>
              </a:rPr>
              <a:t>抗网</a:t>
            </a:r>
            <a:r>
              <a:rPr lang="zh-CN" altLang="en-US" sz="2000">
                <a:solidFill>
                  <a:srgbClr val="005825"/>
                </a:solidFill>
                <a:latin typeface="黑体" panose="02010609060101010101" pitchFamily="49" charset="-122"/>
                <a:ea typeface="黑体" panose="02010609060101010101" pitchFamily="49" charset="-122"/>
              </a:rPr>
              <a:t>络模型。通过在多种不同模态医学图像数据集上的评估，证实了所提模型不仅</a:t>
            </a:r>
            <a:r>
              <a:rPr lang="zh-CN" altLang="en-US" sz="2000" smtClean="0">
                <a:solidFill>
                  <a:srgbClr val="005825"/>
                </a:solidFill>
                <a:latin typeface="黑体" panose="02010609060101010101" pitchFamily="49" charset="-122"/>
                <a:ea typeface="黑体" panose="02010609060101010101" pitchFamily="49" charset="-122"/>
              </a:rPr>
              <a:t>可以</a:t>
            </a:r>
            <a:r>
              <a:rPr lang="zh-CN" altLang="en-US" sz="2000">
                <a:solidFill>
                  <a:srgbClr val="005825"/>
                </a:solidFill>
                <a:latin typeface="黑体" panose="02010609060101010101" pitchFamily="49" charset="-122"/>
                <a:ea typeface="黑体" panose="02010609060101010101" pitchFamily="49" charset="-122"/>
              </a:rPr>
              <a:t>生成真实的带有病灶区域的图象，合成图象还可以通过预训练或与真实数据共</a:t>
            </a:r>
            <a:r>
              <a:rPr lang="zh-CN" altLang="en-US" sz="2000" smtClean="0">
                <a:solidFill>
                  <a:srgbClr val="005825"/>
                </a:solidFill>
                <a:latin typeface="黑体" panose="02010609060101010101" pitchFamily="49" charset="-122"/>
                <a:ea typeface="黑体" panose="02010609060101010101" pitchFamily="49" charset="-122"/>
              </a:rPr>
              <a:t>同训</a:t>
            </a:r>
            <a:r>
              <a:rPr lang="zh-CN" altLang="en-US" sz="2000">
                <a:solidFill>
                  <a:srgbClr val="005825"/>
                </a:solidFill>
                <a:latin typeface="黑体" panose="02010609060101010101" pitchFamily="49" charset="-122"/>
                <a:ea typeface="黑体" panose="02010609060101010101" pitchFamily="49" charset="-122"/>
              </a:rPr>
              <a:t>练后续分割模型的方式，提升后续目标（如病灶区域）分割任务的性能。该研</a:t>
            </a:r>
            <a:r>
              <a:rPr lang="zh-CN" altLang="en-US" sz="2000" smtClean="0">
                <a:solidFill>
                  <a:srgbClr val="005825"/>
                </a:solidFill>
                <a:latin typeface="黑体" panose="02010609060101010101" pitchFamily="49" charset="-122"/>
                <a:ea typeface="黑体" panose="02010609060101010101" pitchFamily="49" charset="-122"/>
              </a:rPr>
              <a:t>究所</a:t>
            </a:r>
            <a:r>
              <a:rPr lang="zh-CN" altLang="en-US" sz="2000">
                <a:solidFill>
                  <a:srgbClr val="005825"/>
                </a:solidFill>
                <a:latin typeface="黑体" panose="02010609060101010101" pitchFamily="49" charset="-122"/>
                <a:ea typeface="黑体" panose="02010609060101010101" pitchFamily="49" charset="-122"/>
              </a:rPr>
              <a:t>用方法具有较明显的创新性，实验也较充实。另外，整篇论文组织结构清晰，</a:t>
            </a:r>
            <a:r>
              <a:rPr lang="zh-CN" altLang="en-US" sz="2000" smtClean="0">
                <a:solidFill>
                  <a:srgbClr val="005825"/>
                </a:solidFill>
                <a:latin typeface="黑体" panose="02010609060101010101" pitchFamily="49" charset="-122"/>
                <a:ea typeface="黑体" panose="02010609060101010101" pitchFamily="49" charset="-122"/>
              </a:rPr>
              <a:t>行文</a:t>
            </a:r>
            <a:r>
              <a:rPr lang="zh-CN" altLang="en-US" sz="2000">
                <a:solidFill>
                  <a:srgbClr val="005825"/>
                </a:solidFill>
                <a:latin typeface="黑体" panose="02010609060101010101" pitchFamily="49" charset="-122"/>
                <a:ea typeface="黑体" panose="02010609060101010101" pitchFamily="49" charset="-122"/>
              </a:rPr>
              <a:t>也比较规范。</a:t>
            </a:r>
            <a:endParaRPr lang="en-US" altLang="zh-CN" sz="2000">
              <a:solidFill>
                <a:srgbClr val="005825"/>
              </a:solidFill>
              <a:latin typeface="黑体" panose="02010609060101010101" pitchFamily="49" charset="-122"/>
              <a:ea typeface="黑体" panose="02010609060101010101" pitchFamily="49" charset="-122"/>
            </a:endParaRPr>
          </a:p>
        </p:txBody>
      </p:sp>
      <p:sp>
        <p:nvSpPr>
          <p:cNvPr id="11" name="文本框 10"/>
          <p:cNvSpPr txBox="1"/>
          <p:nvPr/>
        </p:nvSpPr>
        <p:spPr>
          <a:xfrm>
            <a:off x="113153" y="4240639"/>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a:t>论文的不足之处及修改意见</a:t>
            </a:r>
            <a:endParaRPr lang="zh-CN" altLang="en-US" sz="2000" b="1" dirty="0">
              <a:latin typeface="黑体" panose="02010609060101010101" pitchFamily="49" charset="-122"/>
              <a:ea typeface="黑体" panose="02010609060101010101" pitchFamily="49" charset="-122"/>
            </a:endParaRPr>
          </a:p>
        </p:txBody>
      </p:sp>
      <p:sp>
        <p:nvSpPr>
          <p:cNvPr id="12" name="圆角矩形 11"/>
          <p:cNvSpPr/>
          <p:nvPr/>
        </p:nvSpPr>
        <p:spPr>
          <a:xfrm>
            <a:off x="102267" y="4672104"/>
            <a:ext cx="8946261" cy="612348"/>
          </a:xfrm>
          <a:prstGeom prst="roundRect">
            <a:avLst>
              <a:gd name="adj" fmla="val 36937"/>
            </a:avLst>
          </a:prstGeom>
          <a:ln w="19050">
            <a:solidFill>
              <a:srgbClr val="005825"/>
            </a:solidFill>
            <a:prstDash val="dash"/>
          </a:ln>
          <a:effectLst/>
        </p:spPr>
        <p:txBody>
          <a:bodyPr wrap="square">
            <a:spAutoFit/>
          </a:bodyPr>
          <a:lstStyle/>
          <a:p>
            <a:pPr>
              <a:lnSpc>
                <a:spcPct val="150000"/>
              </a:lnSpc>
            </a:pPr>
            <a:r>
              <a:rPr lang="zh-CN" altLang="en-US" sz="2000" b="1">
                <a:solidFill>
                  <a:srgbClr val="C00000"/>
                </a:solidFill>
                <a:latin typeface="黑体" panose="02010609060101010101" pitchFamily="49" charset="-122"/>
                <a:ea typeface="黑体" panose="02010609060101010101" pitchFamily="49" charset="-122"/>
              </a:rPr>
              <a:t>少部分图没有在正文提及</a:t>
            </a:r>
            <a:r>
              <a:rPr lang="zh-CN" altLang="en-US" sz="2000" b="1" smtClean="0">
                <a:solidFill>
                  <a:srgbClr val="C00000"/>
                </a:solidFill>
                <a:latin typeface="黑体" panose="02010609060101010101" pitchFamily="49" charset="-122"/>
                <a:ea typeface="黑体" panose="02010609060101010101" pitchFamily="49" charset="-122"/>
              </a:rPr>
              <a:t>。</a:t>
            </a:r>
            <a:endParaRPr lang="zh-CN" altLang="en-US" sz="2000" b="1">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57295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2969083" cy="830997"/>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论文评审意见</a:t>
            </a:r>
            <a:r>
              <a:rPr lang="zh-CN" altLang="en-US" sz="2400" b="1" smtClean="0">
                <a:solidFill>
                  <a:srgbClr val="005825"/>
                </a:solidFill>
                <a:latin typeface="黑体" panose="02010609060101010101" pitchFamily="49" charset="-122"/>
                <a:ea typeface="黑体" panose="02010609060101010101" pitchFamily="49" charset="-122"/>
              </a:rPr>
              <a:t>（二）</a:t>
            </a:r>
            <a:endParaRPr lang="zh-CN" altLang="en-US" sz="2400" b="1">
              <a:solidFill>
                <a:srgbClr val="005825"/>
              </a:solidFill>
              <a:latin typeface="黑体" panose="02010609060101010101" pitchFamily="49" charset="-122"/>
              <a:ea typeface="黑体" panose="02010609060101010101" pitchFamily="49" charset="-122"/>
            </a:endParaRPr>
          </a:p>
          <a:p>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6" name="灯片编号占位符 5"/>
          <p:cNvSpPr>
            <a:spLocks noGrp="1"/>
          </p:cNvSpPr>
          <p:nvPr>
            <p:ph type="sldNum" sz="quarter" idx="12"/>
          </p:nvPr>
        </p:nvSpPr>
        <p:spPr>
          <a:xfrm>
            <a:off x="6457950" y="6356351"/>
            <a:ext cx="2057400" cy="365125"/>
          </a:xfrm>
        </p:spPr>
        <p:txBody>
          <a:bodyPr/>
          <a:lstStyle/>
          <a:p>
            <a:fld id="{DFDB8489-2214-4D5C-B6A9-914BA8053C58}" type="slidenum">
              <a:rPr lang="zh-CN" altLang="en-US" smtClean="0"/>
              <a:t>34</a:t>
            </a:fld>
            <a:endParaRPr lang="zh-CN" altLang="en-US"/>
          </a:p>
        </p:txBody>
      </p:sp>
      <p:sp>
        <p:nvSpPr>
          <p:cNvPr id="7" name="灯片编号占位符 5"/>
          <p:cNvSpPr txBox="1">
            <a:spLocks/>
          </p:cNvSpPr>
          <p:nvPr/>
        </p:nvSpPr>
        <p:spPr>
          <a:xfrm>
            <a:off x="6457950" y="6356351"/>
            <a:ext cx="2057400" cy="365125"/>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文本框 8"/>
          <p:cNvSpPr txBox="1"/>
          <p:nvPr/>
        </p:nvSpPr>
        <p:spPr>
          <a:xfrm>
            <a:off x="110653" y="640504"/>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smtClean="0">
                <a:latin typeface="黑体" panose="02010609060101010101" pitchFamily="49" charset="-122"/>
                <a:ea typeface="黑体" panose="02010609060101010101" pitchFamily="49" charset="-122"/>
              </a:rPr>
              <a:t>对应原论文</a:t>
            </a:r>
            <a:endParaRPr lang="zh-CN" altLang="en-US" sz="2000" b="1"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1418359" y="1208543"/>
            <a:ext cx="6728114" cy="1981447"/>
          </a:xfrm>
          <a:prstGeom prst="rect">
            <a:avLst/>
          </a:prstGeom>
        </p:spPr>
      </p:pic>
      <p:sp>
        <p:nvSpPr>
          <p:cNvPr id="13" name="文本框 12"/>
          <p:cNvSpPr txBox="1"/>
          <p:nvPr/>
        </p:nvSpPr>
        <p:spPr>
          <a:xfrm>
            <a:off x="110655" y="3383711"/>
            <a:ext cx="6628814" cy="400110"/>
          </a:xfrm>
          <a:prstGeom prst="rect">
            <a:avLst/>
          </a:prstGeom>
          <a:noFill/>
        </p:spPr>
        <p:txBody>
          <a:bodyPr wrap="square" rtlCol="0">
            <a:spAutoFit/>
          </a:bodyPr>
          <a:lstStyle/>
          <a:p>
            <a:pPr marL="342900" indent="-342900">
              <a:buFont typeface="Wingdings" panose="05000000000000000000" pitchFamily="2" charset="2"/>
              <a:buChar char="n"/>
            </a:pPr>
            <a:r>
              <a:rPr lang="zh-CN" altLang="en-US" sz="2000" b="1">
                <a:latin typeface="黑体" panose="02010609060101010101" pitchFamily="49" charset="-122"/>
                <a:ea typeface="黑体" panose="02010609060101010101" pitchFamily="49" charset="-122"/>
              </a:rPr>
              <a:t>修</a:t>
            </a:r>
            <a:r>
              <a:rPr lang="zh-CN" altLang="en-US" sz="2000" b="1" smtClean="0">
                <a:latin typeface="黑体" panose="02010609060101010101" pitchFamily="49" charset="-122"/>
                <a:ea typeface="黑体" panose="02010609060101010101" pitchFamily="49" charset="-122"/>
              </a:rPr>
              <a:t>改后论文</a:t>
            </a:r>
            <a:endParaRPr lang="zh-CN" altLang="en-US" sz="2000" b="1"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4"/>
          <a:stretch>
            <a:fillRect/>
          </a:stretch>
        </p:blipFill>
        <p:spPr>
          <a:xfrm>
            <a:off x="1298407" y="4625243"/>
            <a:ext cx="7069742" cy="1398022"/>
          </a:xfrm>
          <a:prstGeom prst="rect">
            <a:avLst/>
          </a:prstGeom>
        </p:spPr>
      </p:pic>
      <p:sp>
        <p:nvSpPr>
          <p:cNvPr id="10" name="圆角矩形 9"/>
          <p:cNvSpPr/>
          <p:nvPr/>
        </p:nvSpPr>
        <p:spPr>
          <a:xfrm>
            <a:off x="1133307" y="3942542"/>
            <a:ext cx="7013166" cy="2089011"/>
          </a:xfrm>
          <a:prstGeom prst="roundRect">
            <a:avLst>
              <a:gd name="adj" fmla="val 13623"/>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smtClean="0">
                <a:solidFill>
                  <a:srgbClr val="005825"/>
                </a:solidFill>
                <a:latin typeface="黑体" panose="02010609060101010101" pitchFamily="49" charset="-122"/>
                <a:ea typeface="黑体" panose="02010609060101010101" pitchFamily="49" charset="-122"/>
              </a:rPr>
              <a:t>第三章 </a:t>
            </a:r>
            <a:r>
              <a:rPr lang="en-US" altLang="zh-CN" sz="2000" b="1" smtClean="0">
                <a:solidFill>
                  <a:srgbClr val="005825"/>
                </a:solidFill>
                <a:latin typeface="黑体" panose="02010609060101010101" pitchFamily="49" charset="-122"/>
                <a:ea typeface="黑体" panose="02010609060101010101" pitchFamily="49" charset="-122"/>
              </a:rPr>
              <a:t>13</a:t>
            </a:r>
            <a:r>
              <a:rPr lang="zh-CN" altLang="en-US" sz="2000" b="1" smtClean="0">
                <a:solidFill>
                  <a:srgbClr val="005825"/>
                </a:solidFill>
                <a:latin typeface="黑体" panose="02010609060101010101" pitchFamily="49" charset="-122"/>
                <a:ea typeface="黑体" panose="02010609060101010101" pitchFamily="49" charset="-122"/>
              </a:rPr>
              <a:t>页 第二段</a:t>
            </a:r>
            <a:endParaRPr lang="en-US" altLang="zh-CN" sz="2000" b="1"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38283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1422184"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研究内容</a:t>
            </a:r>
          </a:p>
        </p:txBody>
      </p:sp>
      <p:pic>
        <p:nvPicPr>
          <p:cNvPr id="10" name="图片 9"/>
          <p:cNvPicPr>
            <a:picLocks noChangeAspect="1"/>
          </p:cNvPicPr>
          <p:nvPr/>
        </p:nvPicPr>
        <p:blipFill rotWithShape="1">
          <a:blip r:embed="rId3"/>
          <a:srcRect t="-1" b="817"/>
          <a:stretch/>
        </p:blipFill>
        <p:spPr>
          <a:xfrm>
            <a:off x="1838894" y="571583"/>
            <a:ext cx="5705240" cy="6239455"/>
          </a:xfrm>
          <a:prstGeom prst="rect">
            <a:avLst/>
          </a:prstGeom>
        </p:spPr>
      </p:pic>
      <p:sp>
        <p:nvSpPr>
          <p:cNvPr id="2" name="灯片编号占位符 1"/>
          <p:cNvSpPr>
            <a:spLocks noGrp="1"/>
          </p:cNvSpPr>
          <p:nvPr>
            <p:ph type="sldNum" sz="quarter" idx="12"/>
          </p:nvPr>
        </p:nvSpPr>
        <p:spPr/>
        <p:txBody>
          <a:bodyPr/>
          <a:lstStyle/>
          <a:p>
            <a:fld id="{DFDB8489-2214-4D5C-B6A9-914BA8053C58}" type="slidenum">
              <a:rPr lang="zh-CN" altLang="en-US" smtClean="0"/>
              <a:t>35</a:t>
            </a:fld>
            <a:endParaRPr lang="zh-CN" altLang="en-US"/>
          </a:p>
        </p:txBody>
      </p:sp>
    </p:spTree>
    <p:extLst>
      <p:ext uri="{BB962C8B-B14F-4D97-AF65-F5344CB8AC3E}">
        <p14:creationId xmlns:p14="http://schemas.microsoft.com/office/powerpoint/2010/main" val="368696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1422184"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技</a:t>
            </a:r>
            <a:r>
              <a:rPr lang="zh-CN" altLang="en-US" sz="2400" b="1">
                <a:solidFill>
                  <a:srgbClr val="005825"/>
                </a:solidFill>
                <a:latin typeface="黑体" panose="02010609060101010101" pitchFamily="49" charset="-122"/>
                <a:ea typeface="黑体" panose="02010609060101010101" pitchFamily="49" charset="-122"/>
              </a:rPr>
              <a:t>术路线</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fld id="{DFDB8489-2214-4D5C-B6A9-914BA8053C58}" type="slidenum">
              <a:rPr lang="zh-CN" altLang="en-US" smtClean="0"/>
              <a:t>36</a:t>
            </a:fld>
            <a:endParaRPr lang="zh-CN" altLang="en-US"/>
          </a:p>
        </p:txBody>
      </p:sp>
      <p:pic>
        <p:nvPicPr>
          <p:cNvPr id="3" name="图片 2"/>
          <p:cNvPicPr>
            <a:picLocks noChangeAspect="1"/>
          </p:cNvPicPr>
          <p:nvPr/>
        </p:nvPicPr>
        <p:blipFill>
          <a:blip r:embed="rId3"/>
          <a:stretch>
            <a:fillRect/>
          </a:stretch>
        </p:blipFill>
        <p:spPr>
          <a:xfrm>
            <a:off x="784970" y="736944"/>
            <a:ext cx="7581168" cy="5667059"/>
          </a:xfrm>
          <a:prstGeom prst="rect">
            <a:avLst/>
          </a:prstGeom>
        </p:spPr>
      </p:pic>
    </p:spTree>
    <p:extLst>
      <p:ext uri="{BB962C8B-B14F-4D97-AF65-F5344CB8AC3E}">
        <p14:creationId xmlns:p14="http://schemas.microsoft.com/office/powerpoint/2010/main" val="2060172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6219972"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2.</a:t>
            </a:r>
            <a:r>
              <a:rPr lang="zh-CN" altLang="en-US" sz="2400" b="1">
                <a:solidFill>
                  <a:srgbClr val="005825"/>
                </a:solidFill>
                <a:latin typeface="黑体" panose="02010609060101010101" pitchFamily="49" charset="-122"/>
                <a:ea typeface="黑体" panose="02010609060101010101" pitchFamily="49" charset="-122"/>
              </a:rPr>
              <a:t> 结构特征</a:t>
            </a:r>
            <a:r>
              <a:rPr lang="zh-CN" altLang="en-US" sz="2400" b="1" smtClean="0">
                <a:solidFill>
                  <a:srgbClr val="005825"/>
                </a:solidFill>
                <a:latin typeface="黑体" panose="02010609060101010101" pitchFamily="49" charset="-122"/>
                <a:ea typeface="黑体" panose="02010609060101010101" pitchFamily="49" charset="-122"/>
              </a:rPr>
              <a:t>图与其他结构信息输入图的对比</a:t>
            </a:r>
            <a:endParaRPr lang="zh-CN" altLang="en-US" sz="2400" b="1" dirty="0">
              <a:solidFill>
                <a:srgbClr val="005825"/>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3"/>
          <a:stretch>
            <a:fillRect/>
          </a:stretch>
        </p:blipFill>
        <p:spPr>
          <a:xfrm>
            <a:off x="1301534" y="1030693"/>
            <a:ext cx="6804850" cy="5161116"/>
          </a:xfrm>
          <a:prstGeom prst="rect">
            <a:avLst/>
          </a:prstGeom>
        </p:spPr>
      </p:pic>
      <p:sp>
        <p:nvSpPr>
          <p:cNvPr id="2" name="灯片编号占位符 1"/>
          <p:cNvSpPr>
            <a:spLocks noGrp="1"/>
          </p:cNvSpPr>
          <p:nvPr>
            <p:ph type="sldNum" sz="quarter" idx="12"/>
          </p:nvPr>
        </p:nvSpPr>
        <p:spPr/>
        <p:txBody>
          <a:bodyPr/>
          <a:lstStyle/>
          <a:p>
            <a:fld id="{DFDB8489-2214-4D5C-B6A9-914BA8053C58}" type="slidenum">
              <a:rPr lang="zh-CN" altLang="en-US" smtClean="0"/>
              <a:t>37</a:t>
            </a:fld>
            <a:endParaRPr lang="zh-CN" altLang="en-US"/>
          </a:p>
        </p:txBody>
      </p:sp>
    </p:spTree>
    <p:extLst>
      <p:ext uri="{BB962C8B-B14F-4D97-AF65-F5344CB8AC3E}">
        <p14:creationId xmlns:p14="http://schemas.microsoft.com/office/powerpoint/2010/main" val="2180252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1422184"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整体架构</a:t>
            </a:r>
            <a:endParaRPr lang="zh-CN" altLang="en-US" sz="2400" b="1" dirty="0">
              <a:solidFill>
                <a:srgbClr val="005825"/>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stretch>
            <a:fillRect/>
          </a:stretch>
        </p:blipFill>
        <p:spPr>
          <a:xfrm>
            <a:off x="91170" y="1807248"/>
            <a:ext cx="8920484" cy="3097250"/>
          </a:xfrm>
          <a:prstGeom prst="rect">
            <a:avLst/>
          </a:prstGeom>
        </p:spPr>
      </p:pic>
      <p:sp>
        <p:nvSpPr>
          <p:cNvPr id="3" name="灯片编号占位符 2"/>
          <p:cNvSpPr>
            <a:spLocks noGrp="1"/>
          </p:cNvSpPr>
          <p:nvPr>
            <p:ph type="sldNum" sz="quarter" idx="12"/>
          </p:nvPr>
        </p:nvSpPr>
        <p:spPr/>
        <p:txBody>
          <a:bodyPr/>
          <a:lstStyle/>
          <a:p>
            <a:fld id="{DFDB8489-2214-4D5C-B6A9-914BA8053C58}" type="slidenum">
              <a:rPr lang="zh-CN" altLang="en-US" smtClean="0"/>
              <a:t>38</a:t>
            </a:fld>
            <a:endParaRPr lang="zh-CN" altLang="en-US"/>
          </a:p>
        </p:txBody>
      </p:sp>
    </p:spTree>
    <p:extLst>
      <p:ext uri="{BB962C8B-B14F-4D97-AF65-F5344CB8AC3E}">
        <p14:creationId xmlns:p14="http://schemas.microsoft.com/office/powerpoint/2010/main" val="1930368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5753498"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变分自动编码</a:t>
            </a:r>
            <a:r>
              <a:rPr lang="zh-CN" altLang="en-US" sz="2400" b="1" smtClean="0">
                <a:solidFill>
                  <a:srgbClr val="005825"/>
                </a:solidFill>
                <a:latin typeface="黑体" panose="02010609060101010101" pitchFamily="49" charset="-122"/>
                <a:ea typeface="黑体" panose="02010609060101010101" pitchFamily="49" charset="-122"/>
              </a:rPr>
              <a:t>器及对应鉴</a:t>
            </a:r>
            <a:r>
              <a:rPr lang="zh-CN" altLang="en-US" sz="2400" b="1">
                <a:solidFill>
                  <a:srgbClr val="005825"/>
                </a:solidFill>
                <a:latin typeface="黑体" panose="02010609060101010101" pitchFamily="49" charset="-122"/>
                <a:ea typeface="黑体" panose="02010609060101010101" pitchFamily="49" charset="-122"/>
              </a:rPr>
              <a:t>别器的网络结构</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fld id="{DFDB8489-2214-4D5C-B6A9-914BA8053C58}" type="slidenum">
              <a:rPr lang="zh-CN" altLang="en-US" smtClean="0"/>
              <a:t>39</a:t>
            </a:fld>
            <a:endParaRPr lang="zh-CN" altLang="en-US"/>
          </a:p>
        </p:txBody>
      </p:sp>
      <p:pic>
        <p:nvPicPr>
          <p:cNvPr id="3" name="图片 2"/>
          <p:cNvPicPr>
            <a:picLocks noChangeAspect="1"/>
          </p:cNvPicPr>
          <p:nvPr/>
        </p:nvPicPr>
        <p:blipFill>
          <a:blip r:embed="rId3"/>
          <a:stretch>
            <a:fillRect/>
          </a:stretch>
        </p:blipFill>
        <p:spPr>
          <a:xfrm>
            <a:off x="80555" y="906302"/>
            <a:ext cx="9001771" cy="5142717"/>
          </a:xfrm>
          <a:prstGeom prst="rect">
            <a:avLst/>
          </a:prstGeom>
        </p:spPr>
      </p:pic>
    </p:spTree>
    <p:extLst>
      <p:ext uri="{BB962C8B-B14F-4D97-AF65-F5344CB8AC3E}">
        <p14:creationId xmlns:p14="http://schemas.microsoft.com/office/powerpoint/2010/main" val="3235154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280065" cy="461665"/>
          </a:xfrm>
          <a:prstGeom prst="rect">
            <a:avLst/>
          </a:prstGeom>
          <a:noFill/>
        </p:spPr>
        <p:txBody>
          <a:bodyPr wrap="none" rtlCol="0">
            <a:spAutoFit/>
          </a:bodyPr>
          <a:lstStyle/>
          <a:p>
            <a:r>
              <a:rPr lang="en-US" altLang="zh-CN" sz="2400" b="1">
                <a:solidFill>
                  <a:srgbClr val="005825"/>
                </a:solidFill>
                <a:latin typeface="黑体" panose="02010609060101010101" pitchFamily="49" charset="-122"/>
                <a:ea typeface="黑体" panose="02010609060101010101" pitchFamily="49" charset="-122"/>
              </a:rPr>
              <a:t>1.</a:t>
            </a:r>
            <a:r>
              <a:rPr lang="zh-CN" altLang="en-US" sz="2400" b="1">
                <a:solidFill>
                  <a:srgbClr val="005825"/>
                </a:solidFill>
                <a:latin typeface="黑体" panose="02010609060101010101" pitchFamily="49" charset="-122"/>
                <a:ea typeface="黑体" panose="02010609060101010101" pitchFamily="49" charset="-122"/>
              </a:rPr>
              <a:t>选题背景及研究现状</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1.3 </a:t>
            </a:r>
            <a:r>
              <a:rPr lang="zh-CN" altLang="en-US" sz="2200" b="1" smtClean="0"/>
              <a:t>国内外研究现状</a:t>
            </a:r>
            <a:endParaRPr lang="en-US" altLang="zh-CN" sz="2200" b="1"/>
          </a:p>
        </p:txBody>
      </p:sp>
      <p:pic>
        <p:nvPicPr>
          <p:cNvPr id="10" name="图片 9"/>
          <p:cNvPicPr>
            <a:picLocks noChangeAspect="1"/>
          </p:cNvPicPr>
          <p:nvPr/>
        </p:nvPicPr>
        <p:blipFill>
          <a:blip r:embed="rId3"/>
          <a:stretch>
            <a:fillRect/>
          </a:stretch>
        </p:blipFill>
        <p:spPr>
          <a:xfrm>
            <a:off x="2907931" y="942500"/>
            <a:ext cx="6147169" cy="5864700"/>
          </a:xfrm>
          <a:prstGeom prst="rect">
            <a:avLst/>
          </a:prstGeom>
        </p:spPr>
      </p:pic>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4</a:t>
            </a:fld>
            <a:endParaRPr lang="zh-CN" altLang="en-US"/>
          </a:p>
        </p:txBody>
      </p:sp>
      <p:sp>
        <p:nvSpPr>
          <p:cNvPr id="7" name="圆角矩形 6"/>
          <p:cNvSpPr/>
          <p:nvPr/>
        </p:nvSpPr>
        <p:spPr>
          <a:xfrm>
            <a:off x="279401" y="1115231"/>
            <a:ext cx="2519217" cy="3083778"/>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需额外脑</a:t>
            </a:r>
            <a:r>
              <a:rPr lang="zh-CN" altLang="en-US" sz="2000">
                <a:solidFill>
                  <a:srgbClr val="005825"/>
                </a:solidFill>
                <a:latin typeface="黑体" panose="02010609060101010101" pitchFamily="49" charset="-122"/>
                <a:ea typeface="黑体" panose="02010609060101010101" pitchFamily="49" charset="-122"/>
              </a:rPr>
              <a:t>组织分割标签</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需额</a:t>
            </a:r>
            <a:r>
              <a:rPr lang="zh-CN" altLang="en-US" sz="2000">
                <a:solidFill>
                  <a:srgbClr val="005825"/>
                </a:solidFill>
                <a:latin typeface="黑体" panose="02010609060101010101" pitchFamily="49" charset="-122"/>
                <a:ea typeface="黑体" panose="02010609060101010101" pitchFamily="49" charset="-122"/>
              </a:rPr>
              <a:t>外训</a:t>
            </a:r>
            <a:r>
              <a:rPr lang="zh-CN" altLang="en-US" sz="2000" smtClean="0">
                <a:solidFill>
                  <a:srgbClr val="005825"/>
                </a:solidFill>
                <a:latin typeface="黑体" panose="02010609060101010101" pitchFamily="49" charset="-122"/>
                <a:ea typeface="黑体" panose="02010609060101010101" pitchFamily="49" charset="-122"/>
              </a:rPr>
              <a:t>练脑</a:t>
            </a:r>
            <a:r>
              <a:rPr lang="zh-CN" altLang="en-US" sz="2000">
                <a:solidFill>
                  <a:srgbClr val="005825"/>
                </a:solidFill>
                <a:latin typeface="黑体" panose="02010609060101010101" pitchFamily="49" charset="-122"/>
                <a:ea typeface="黑体" panose="02010609060101010101" pitchFamily="49" charset="-122"/>
              </a:rPr>
              <a:t>组织分割网</a:t>
            </a:r>
            <a:r>
              <a:rPr lang="zh-CN" altLang="en-US" sz="2000" smtClean="0">
                <a:solidFill>
                  <a:srgbClr val="005825"/>
                </a:solidFill>
                <a:latin typeface="黑体" panose="02010609060101010101" pitchFamily="49" charset="-122"/>
                <a:ea typeface="黑体" panose="02010609060101010101" pitchFamily="49" charset="-122"/>
              </a:rPr>
              <a:t>络</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病</a:t>
            </a:r>
            <a:r>
              <a:rPr lang="zh-CN" altLang="en-US" sz="2000" smtClean="0">
                <a:solidFill>
                  <a:srgbClr val="005825"/>
                </a:solidFill>
                <a:latin typeface="黑体" panose="02010609060101010101" pitchFamily="49" charset="-122"/>
                <a:ea typeface="黑体" panose="02010609060101010101" pitchFamily="49" charset="-122"/>
              </a:rPr>
              <a:t>灶合成缺乏约束</a:t>
            </a:r>
            <a:endParaRPr lang="en-US" altLang="zh-CN" sz="2000" smtClean="0">
              <a:solidFill>
                <a:srgbClr val="005825"/>
              </a:solidFill>
              <a:latin typeface="黑体" panose="02010609060101010101" pitchFamily="49" charset="-122"/>
              <a:ea typeface="黑体" panose="02010609060101010101" pitchFamily="49" charset="-122"/>
            </a:endParaRPr>
          </a:p>
        </p:txBody>
      </p:sp>
      <p:sp>
        <p:nvSpPr>
          <p:cNvPr id="9" name="圆角矩形 8"/>
          <p:cNvSpPr/>
          <p:nvPr/>
        </p:nvSpPr>
        <p:spPr>
          <a:xfrm>
            <a:off x="291550" y="4571534"/>
            <a:ext cx="2519217" cy="2145268"/>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需额外血</a:t>
            </a:r>
            <a:r>
              <a:rPr lang="zh-CN" altLang="en-US" sz="2000">
                <a:solidFill>
                  <a:srgbClr val="005825"/>
                </a:solidFill>
                <a:latin typeface="黑体" panose="02010609060101010101" pitchFamily="49" charset="-122"/>
                <a:ea typeface="黑体" panose="02010609060101010101" pitchFamily="49" charset="-122"/>
              </a:rPr>
              <a:t>管分割标签</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需额外训</a:t>
            </a:r>
            <a:r>
              <a:rPr lang="zh-CN" altLang="en-US" sz="2000">
                <a:solidFill>
                  <a:srgbClr val="005825"/>
                </a:solidFill>
                <a:latin typeface="黑体" panose="02010609060101010101" pitchFamily="49" charset="-122"/>
                <a:ea typeface="黑体" panose="02010609060101010101" pitchFamily="49" charset="-122"/>
              </a:rPr>
              <a:t>练血管分</a:t>
            </a:r>
            <a:r>
              <a:rPr lang="zh-CN" altLang="en-US" sz="2000" smtClean="0">
                <a:solidFill>
                  <a:srgbClr val="005825"/>
                </a:solidFill>
                <a:latin typeface="黑体" panose="02010609060101010101" pitchFamily="49" charset="-122"/>
                <a:ea typeface="黑体" panose="02010609060101010101" pitchFamily="49" charset="-122"/>
              </a:rPr>
              <a:t>割网络</a:t>
            </a:r>
            <a:endParaRPr lang="en-US" altLang="zh-CN" sz="2000" smtClean="0">
              <a:solidFill>
                <a:srgbClr val="005825"/>
              </a:solidFill>
              <a:latin typeface="黑体" panose="02010609060101010101" pitchFamily="49" charset="-122"/>
              <a:ea typeface="黑体" panose="02010609060101010101" pitchFamily="49" charset="-122"/>
            </a:endParaRPr>
          </a:p>
        </p:txBody>
      </p:sp>
      <p:sp>
        <p:nvSpPr>
          <p:cNvPr id="3" name="矩形 2"/>
          <p:cNvSpPr/>
          <p:nvPr/>
        </p:nvSpPr>
        <p:spPr>
          <a:xfrm>
            <a:off x="5222240" y="6462382"/>
            <a:ext cx="2148840" cy="369332"/>
          </a:xfrm>
          <a:prstGeom prst="rect">
            <a:avLst/>
          </a:prstGeom>
        </p:spPr>
        <p:txBody>
          <a:bodyPr wrap="square">
            <a:spAutoFit/>
          </a:bodyPr>
          <a:lstStyle/>
          <a:p>
            <a:r>
              <a:rPr lang="zh-CN" altLang="en-US" b="1">
                <a:solidFill>
                  <a:srgbClr val="FF0000"/>
                </a:solidFill>
              </a:rPr>
              <a:t>变分自编码器</a:t>
            </a:r>
            <a:r>
              <a:rPr lang="en-US" altLang="zh-CN" b="1">
                <a:solidFill>
                  <a:srgbClr val="FF0000"/>
                </a:solidFill>
              </a:rPr>
              <a:t>(</a:t>
            </a:r>
            <a:r>
              <a:rPr lang="en-US" b="1">
                <a:solidFill>
                  <a:srgbClr val="FF0000"/>
                </a:solidFill>
              </a:rPr>
              <a:t>VAE) </a:t>
            </a:r>
          </a:p>
        </p:txBody>
      </p:sp>
      <p:sp>
        <p:nvSpPr>
          <p:cNvPr id="11" name="矩形 10"/>
          <p:cNvSpPr/>
          <p:nvPr/>
        </p:nvSpPr>
        <p:spPr>
          <a:xfrm>
            <a:off x="2923973" y="5090782"/>
            <a:ext cx="2148840" cy="369332"/>
          </a:xfrm>
          <a:prstGeom prst="rect">
            <a:avLst/>
          </a:prstGeom>
        </p:spPr>
        <p:txBody>
          <a:bodyPr wrap="square">
            <a:spAutoFit/>
          </a:bodyPr>
          <a:lstStyle/>
          <a:p>
            <a:r>
              <a:rPr lang="zh-CN" altLang="en-US" b="1" smtClean="0">
                <a:solidFill>
                  <a:srgbClr val="FF0000"/>
                </a:solidFill>
              </a:rPr>
              <a:t>脑</a:t>
            </a:r>
            <a:r>
              <a:rPr lang="en-US" altLang="zh-CN" b="1" smtClean="0">
                <a:solidFill>
                  <a:srgbClr val="FF0000"/>
                </a:solidFill>
              </a:rPr>
              <a:t>MRI</a:t>
            </a:r>
            <a:r>
              <a:rPr lang="zh-CN" altLang="en-US" b="1" smtClean="0">
                <a:solidFill>
                  <a:srgbClr val="FF0000"/>
                </a:solidFill>
              </a:rPr>
              <a:t>合成</a:t>
            </a:r>
            <a:endParaRPr lang="en-US" b="1">
              <a:solidFill>
                <a:srgbClr val="FF0000"/>
              </a:solidFill>
            </a:endParaRPr>
          </a:p>
        </p:txBody>
      </p:sp>
      <p:sp>
        <p:nvSpPr>
          <p:cNvPr id="4" name="圆角矩形 3"/>
          <p:cNvSpPr/>
          <p:nvPr/>
        </p:nvSpPr>
        <p:spPr>
          <a:xfrm>
            <a:off x="2955639" y="1016000"/>
            <a:ext cx="2903205" cy="4399280"/>
          </a:xfrm>
          <a:prstGeom prst="roundRect">
            <a:avLst>
              <a:gd name="adj" fmla="val 3369"/>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 形 5"/>
          <p:cNvSpPr/>
          <p:nvPr/>
        </p:nvSpPr>
        <p:spPr>
          <a:xfrm rot="5400000" flipH="1" flipV="1">
            <a:off x="3108134" y="863506"/>
            <a:ext cx="5778499" cy="6083485"/>
          </a:xfrm>
          <a:prstGeom prst="corner">
            <a:avLst>
              <a:gd name="adj1" fmla="val 50015"/>
              <a:gd name="adj2" fmla="val 20080"/>
            </a:avLst>
          </a:prstGeom>
          <a:noFill/>
          <a:ln w="28575" cap="rnd">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444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5134739"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结</a:t>
            </a:r>
            <a:r>
              <a:rPr lang="zh-CN" altLang="en-US" sz="2400" b="1">
                <a:solidFill>
                  <a:srgbClr val="005825"/>
                </a:solidFill>
                <a:latin typeface="黑体" panose="02010609060101010101" pitchFamily="49" charset="-122"/>
                <a:ea typeface="黑体" panose="02010609060101010101" pitchFamily="49" charset="-122"/>
              </a:rPr>
              <a:t>构特征</a:t>
            </a:r>
            <a:r>
              <a:rPr lang="zh-CN" altLang="en-US" sz="2400" b="1" smtClean="0">
                <a:solidFill>
                  <a:srgbClr val="005825"/>
                </a:solidFill>
                <a:latin typeface="黑体" panose="02010609060101010101" pitchFamily="49" charset="-122"/>
                <a:ea typeface="黑体" panose="02010609060101010101" pitchFamily="49" charset="-122"/>
              </a:rPr>
              <a:t>图生成训练过程的损失函数</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385674"/>
            <a:ext cx="6628814" cy="4832092"/>
          </a:xfrm>
          <a:prstGeom prst="rect">
            <a:avLst/>
          </a:prstGeom>
          <a:noFill/>
        </p:spPr>
        <p:txBody>
          <a:bodyPr wrap="square" rtlCol="0">
            <a:spAutoFit/>
          </a:bodyPr>
          <a:lstStyle/>
          <a:p>
            <a:pPr>
              <a:defRPr/>
            </a:pPr>
            <a:endParaRPr lang="en-US" sz="2200" b="1" smtClean="0"/>
          </a:p>
          <a:p>
            <a:pPr lvl="1">
              <a:defRPr/>
            </a:pPr>
            <a:r>
              <a:rPr lang="zh-CN" altLang="en-US" sz="2400" b="1" smtClean="0"/>
              <a:t>阶</a:t>
            </a:r>
            <a:r>
              <a:rPr lang="zh-CN" altLang="en-US" sz="2400" b="1"/>
              <a:t>段</a:t>
            </a:r>
            <a:r>
              <a:rPr lang="en-US" altLang="zh-CN" sz="2400" b="1"/>
              <a:t>B</a:t>
            </a:r>
            <a:r>
              <a:rPr lang="zh-CN" altLang="en-US" sz="2400" b="1"/>
              <a:t>：</a:t>
            </a:r>
            <a:endParaRPr lang="en-US" altLang="zh-CN" sz="2400" b="1"/>
          </a:p>
          <a:p>
            <a:pPr lvl="1">
              <a:defRPr/>
            </a:pPr>
            <a:endParaRPr lang="en-US" altLang="zh-CN" sz="2400" b="1"/>
          </a:p>
          <a:p>
            <a:pPr lvl="1">
              <a:defRPr/>
            </a:pPr>
            <a:r>
              <a:rPr lang="zh-CN" altLang="en-US" sz="2400" b="1"/>
              <a:t>阶段</a:t>
            </a:r>
            <a:r>
              <a:rPr lang="en-US" altLang="zh-CN" sz="2400" b="1"/>
              <a:t>C</a:t>
            </a:r>
            <a:r>
              <a:rPr lang="zh-CN" altLang="en-US" sz="2400" b="1"/>
              <a:t>：</a:t>
            </a:r>
            <a:endParaRPr lang="en-US" altLang="zh-CN" sz="2400" b="1"/>
          </a:p>
          <a:p>
            <a:pPr lvl="1">
              <a:defRPr/>
            </a:pPr>
            <a:endParaRPr lang="en-US" altLang="zh-CN" sz="2400" b="1"/>
          </a:p>
          <a:p>
            <a:pPr lvl="1">
              <a:defRPr/>
            </a:pPr>
            <a:endParaRPr lang="en-US" altLang="zh-CN" sz="2400" b="1"/>
          </a:p>
          <a:p>
            <a:pPr lvl="1">
              <a:defRPr/>
            </a:pPr>
            <a:r>
              <a:rPr lang="zh-CN" altLang="en-US" sz="2400" b="1"/>
              <a:t>阶段</a:t>
            </a:r>
            <a:r>
              <a:rPr lang="en-US" altLang="zh-CN" sz="2400" b="1"/>
              <a:t>D</a:t>
            </a:r>
            <a:r>
              <a:rPr lang="zh-CN" altLang="en-US" sz="2400" b="1"/>
              <a:t>：</a:t>
            </a:r>
            <a:endParaRPr lang="en-US" altLang="zh-CN" sz="2400" b="1"/>
          </a:p>
          <a:p>
            <a:pPr lvl="1">
              <a:defRPr/>
            </a:pPr>
            <a:endParaRPr lang="en-US" altLang="zh-CN" sz="2400" b="1"/>
          </a:p>
          <a:p>
            <a:pPr lvl="1">
              <a:defRPr/>
            </a:pPr>
            <a:endParaRPr lang="en-US" altLang="zh-CN" sz="2400" b="1"/>
          </a:p>
          <a:p>
            <a:pPr lvl="1">
              <a:defRPr/>
            </a:pPr>
            <a:endParaRPr lang="en-US" altLang="zh-CN" sz="2400" b="1"/>
          </a:p>
          <a:p>
            <a:pPr lvl="1">
              <a:defRPr/>
            </a:pPr>
            <a:endParaRPr lang="en-US" altLang="zh-CN" sz="2400" b="1"/>
          </a:p>
          <a:p>
            <a:pPr lvl="1">
              <a:defRPr/>
            </a:pPr>
            <a:r>
              <a:rPr lang="zh-CN" altLang="en-US" sz="2400" b="1"/>
              <a:t>阶段</a:t>
            </a:r>
            <a:r>
              <a:rPr lang="en-US" altLang="zh-CN" sz="2400" b="1"/>
              <a:t>E</a:t>
            </a:r>
            <a:r>
              <a:rPr lang="zh-CN" altLang="en-US" sz="2400" b="1"/>
              <a:t>：</a:t>
            </a:r>
            <a:endParaRPr lang="en-US" altLang="zh-CN" sz="2400" b="1"/>
          </a:p>
          <a:p>
            <a:pPr>
              <a:defRPr/>
            </a:pPr>
            <a:endParaRPr lang="zh-CN" altLang="en-US" sz="2200" b="1"/>
          </a:p>
        </p:txBody>
      </p:sp>
      <p:grpSp>
        <p:nvGrpSpPr>
          <p:cNvPr id="6" name="组合 5"/>
          <p:cNvGrpSpPr/>
          <p:nvPr/>
        </p:nvGrpSpPr>
        <p:grpSpPr>
          <a:xfrm>
            <a:off x="1980100" y="963445"/>
            <a:ext cx="5594141" cy="584230"/>
            <a:chOff x="2496344" y="1619251"/>
            <a:chExt cx="5594141" cy="584230"/>
          </a:xfrm>
        </p:grpSpPr>
        <p:pic>
          <p:nvPicPr>
            <p:cNvPr id="9" name="图片 8"/>
            <p:cNvPicPr>
              <a:picLocks noChangeAspect="1"/>
            </p:cNvPicPr>
            <p:nvPr/>
          </p:nvPicPr>
          <p:blipFill>
            <a:blip r:embed="rId3"/>
            <a:stretch>
              <a:fillRect/>
            </a:stretch>
          </p:blipFill>
          <p:spPr>
            <a:xfrm>
              <a:off x="2496344" y="1619251"/>
              <a:ext cx="3930852" cy="584230"/>
            </a:xfrm>
            <a:prstGeom prst="rect">
              <a:avLst/>
            </a:prstGeom>
          </p:spPr>
        </p:pic>
        <p:pic>
          <p:nvPicPr>
            <p:cNvPr id="10" name="图片 9"/>
            <p:cNvPicPr>
              <a:picLocks noChangeAspect="1"/>
            </p:cNvPicPr>
            <p:nvPr/>
          </p:nvPicPr>
          <p:blipFill>
            <a:blip r:embed="rId4"/>
            <a:stretch>
              <a:fillRect/>
            </a:stretch>
          </p:blipFill>
          <p:spPr>
            <a:xfrm>
              <a:off x="6439400" y="1666701"/>
              <a:ext cx="1651085" cy="514376"/>
            </a:xfrm>
            <a:prstGeom prst="rect">
              <a:avLst/>
            </a:prstGeom>
          </p:spPr>
        </p:pic>
      </p:grpSp>
      <p:grpSp>
        <p:nvGrpSpPr>
          <p:cNvPr id="11" name="组合 10"/>
          <p:cNvGrpSpPr/>
          <p:nvPr/>
        </p:nvGrpSpPr>
        <p:grpSpPr>
          <a:xfrm>
            <a:off x="1106682" y="1952408"/>
            <a:ext cx="7340978" cy="596931"/>
            <a:chOff x="1631302" y="2376314"/>
            <a:chExt cx="7340978" cy="596931"/>
          </a:xfrm>
        </p:grpSpPr>
        <p:pic>
          <p:nvPicPr>
            <p:cNvPr id="12" name="图片 11"/>
            <p:cNvPicPr>
              <a:picLocks noChangeAspect="1"/>
            </p:cNvPicPr>
            <p:nvPr/>
          </p:nvPicPr>
          <p:blipFill>
            <a:blip r:embed="rId5"/>
            <a:stretch>
              <a:fillRect/>
            </a:stretch>
          </p:blipFill>
          <p:spPr>
            <a:xfrm>
              <a:off x="1631302" y="2376314"/>
              <a:ext cx="5905804" cy="596931"/>
            </a:xfrm>
            <a:prstGeom prst="rect">
              <a:avLst/>
            </a:prstGeom>
          </p:spPr>
        </p:pic>
        <p:pic>
          <p:nvPicPr>
            <p:cNvPr id="13" name="图片 12"/>
            <p:cNvPicPr>
              <a:picLocks noChangeAspect="1"/>
            </p:cNvPicPr>
            <p:nvPr/>
          </p:nvPicPr>
          <p:blipFill>
            <a:blip r:embed="rId6"/>
            <a:stretch>
              <a:fillRect/>
            </a:stretch>
          </p:blipFill>
          <p:spPr>
            <a:xfrm>
              <a:off x="7537106" y="2376314"/>
              <a:ext cx="1435174" cy="520727"/>
            </a:xfrm>
            <a:prstGeom prst="rect">
              <a:avLst/>
            </a:prstGeom>
          </p:spPr>
        </p:pic>
      </p:grpSp>
      <p:grpSp>
        <p:nvGrpSpPr>
          <p:cNvPr id="14" name="组合 13"/>
          <p:cNvGrpSpPr/>
          <p:nvPr/>
        </p:nvGrpSpPr>
        <p:grpSpPr>
          <a:xfrm>
            <a:off x="1949304" y="2898582"/>
            <a:ext cx="5702593" cy="1060505"/>
            <a:chOff x="1949303" y="3321035"/>
            <a:chExt cx="5702593" cy="1060505"/>
          </a:xfrm>
        </p:grpSpPr>
        <p:pic>
          <p:nvPicPr>
            <p:cNvPr id="15" name="图片 14"/>
            <p:cNvPicPr>
              <a:picLocks noChangeAspect="1"/>
            </p:cNvPicPr>
            <p:nvPr/>
          </p:nvPicPr>
          <p:blipFill>
            <a:blip r:embed="rId7"/>
            <a:stretch>
              <a:fillRect/>
            </a:stretch>
          </p:blipFill>
          <p:spPr>
            <a:xfrm>
              <a:off x="1949303" y="3321035"/>
              <a:ext cx="5702593" cy="558829"/>
            </a:xfrm>
            <a:prstGeom prst="rect">
              <a:avLst/>
            </a:prstGeom>
          </p:spPr>
        </p:pic>
        <p:pic>
          <p:nvPicPr>
            <p:cNvPr id="16" name="图片 15"/>
            <p:cNvPicPr>
              <a:picLocks noChangeAspect="1"/>
            </p:cNvPicPr>
            <p:nvPr/>
          </p:nvPicPr>
          <p:blipFill>
            <a:blip r:embed="rId8"/>
            <a:stretch>
              <a:fillRect/>
            </a:stretch>
          </p:blipFill>
          <p:spPr>
            <a:xfrm>
              <a:off x="2881599" y="3879864"/>
              <a:ext cx="3791145" cy="501676"/>
            </a:xfrm>
            <a:prstGeom prst="rect">
              <a:avLst/>
            </a:prstGeom>
          </p:spPr>
        </p:pic>
      </p:grpSp>
      <p:grpSp>
        <p:nvGrpSpPr>
          <p:cNvPr id="17" name="组合 16"/>
          <p:cNvGrpSpPr/>
          <p:nvPr/>
        </p:nvGrpSpPr>
        <p:grpSpPr>
          <a:xfrm>
            <a:off x="1644488" y="4705448"/>
            <a:ext cx="6007409" cy="1520511"/>
            <a:chOff x="1644488" y="4975268"/>
            <a:chExt cx="6007409" cy="1520511"/>
          </a:xfrm>
        </p:grpSpPr>
        <p:pic>
          <p:nvPicPr>
            <p:cNvPr id="18" name="图片 17"/>
            <p:cNvPicPr>
              <a:picLocks noChangeAspect="1"/>
            </p:cNvPicPr>
            <p:nvPr/>
          </p:nvPicPr>
          <p:blipFill>
            <a:blip r:embed="rId9"/>
            <a:stretch>
              <a:fillRect/>
            </a:stretch>
          </p:blipFill>
          <p:spPr>
            <a:xfrm>
              <a:off x="1774184" y="4975268"/>
              <a:ext cx="5620039" cy="577880"/>
            </a:xfrm>
            <a:prstGeom prst="rect">
              <a:avLst/>
            </a:prstGeom>
          </p:spPr>
        </p:pic>
        <p:pic>
          <p:nvPicPr>
            <p:cNvPr id="19" name="图片 18"/>
            <p:cNvPicPr>
              <a:picLocks noChangeAspect="1"/>
            </p:cNvPicPr>
            <p:nvPr/>
          </p:nvPicPr>
          <p:blipFill>
            <a:blip r:embed="rId10"/>
            <a:stretch>
              <a:fillRect/>
            </a:stretch>
          </p:blipFill>
          <p:spPr>
            <a:xfrm>
              <a:off x="1644488" y="5548188"/>
              <a:ext cx="6007409" cy="501676"/>
            </a:xfrm>
            <a:prstGeom prst="rect">
              <a:avLst/>
            </a:prstGeom>
          </p:spPr>
        </p:pic>
        <p:pic>
          <p:nvPicPr>
            <p:cNvPr id="20" name="图片 19"/>
            <p:cNvPicPr>
              <a:picLocks noChangeAspect="1"/>
            </p:cNvPicPr>
            <p:nvPr/>
          </p:nvPicPr>
          <p:blipFill>
            <a:blip r:embed="rId11"/>
            <a:stretch>
              <a:fillRect/>
            </a:stretch>
          </p:blipFill>
          <p:spPr>
            <a:xfrm>
              <a:off x="2869615" y="6044906"/>
              <a:ext cx="3429176" cy="450873"/>
            </a:xfrm>
            <a:prstGeom prst="rect">
              <a:avLst/>
            </a:prstGeom>
          </p:spPr>
        </p:pic>
      </p:grpSp>
      <p:sp>
        <p:nvSpPr>
          <p:cNvPr id="22" name="矩形 21"/>
          <p:cNvSpPr/>
          <p:nvPr/>
        </p:nvSpPr>
        <p:spPr>
          <a:xfrm>
            <a:off x="5880656" y="5287066"/>
            <a:ext cx="1800264" cy="488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图片 22"/>
          <p:cNvPicPr>
            <a:picLocks noChangeAspect="1"/>
          </p:cNvPicPr>
          <p:nvPr/>
        </p:nvPicPr>
        <p:blipFill>
          <a:blip r:embed="rId12"/>
          <a:stretch>
            <a:fillRect/>
          </a:stretch>
        </p:blipFill>
        <p:spPr>
          <a:xfrm>
            <a:off x="727398" y="3884761"/>
            <a:ext cx="8099548" cy="531022"/>
          </a:xfrm>
          <a:prstGeom prst="rect">
            <a:avLst/>
          </a:prstGeom>
        </p:spPr>
      </p:pic>
      <p:sp>
        <p:nvSpPr>
          <p:cNvPr id="2" name="灯片编号占位符 1"/>
          <p:cNvSpPr>
            <a:spLocks noGrp="1"/>
          </p:cNvSpPr>
          <p:nvPr>
            <p:ph type="sldNum" sz="quarter" idx="12"/>
          </p:nvPr>
        </p:nvSpPr>
        <p:spPr/>
        <p:txBody>
          <a:bodyPr/>
          <a:lstStyle/>
          <a:p>
            <a:fld id="{DFDB8489-2214-4D5C-B6A9-914BA8053C58}" type="slidenum">
              <a:rPr lang="zh-CN" altLang="en-US" smtClean="0"/>
              <a:t>40</a:t>
            </a:fld>
            <a:endParaRPr lang="zh-CN" altLang="en-US"/>
          </a:p>
        </p:txBody>
      </p:sp>
    </p:spTree>
    <p:extLst>
      <p:ext uri="{BB962C8B-B14F-4D97-AF65-F5344CB8AC3E}">
        <p14:creationId xmlns:p14="http://schemas.microsoft.com/office/powerpoint/2010/main" val="1738612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6372257"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多</a:t>
            </a:r>
            <a:r>
              <a:rPr lang="zh-CN" altLang="en-US" sz="2400" b="1">
                <a:solidFill>
                  <a:srgbClr val="005825"/>
                </a:solidFill>
                <a:latin typeface="黑体" panose="02010609060101010101" pitchFamily="49" charset="-122"/>
                <a:ea typeface="黑体" panose="02010609060101010101" pitchFamily="49" charset="-122"/>
              </a:rPr>
              <a:t>模态医学影像生成</a:t>
            </a:r>
            <a:r>
              <a:rPr lang="zh-CN" altLang="en-US" sz="2400" b="1" smtClean="0">
                <a:solidFill>
                  <a:srgbClr val="005825"/>
                </a:solidFill>
                <a:latin typeface="黑体" panose="02010609060101010101" pitchFamily="49" charset="-122"/>
                <a:ea typeface="黑体" panose="02010609060101010101" pitchFamily="49" charset="-122"/>
              </a:rPr>
              <a:t>器及对应鉴别器网</a:t>
            </a:r>
            <a:r>
              <a:rPr lang="zh-CN" altLang="en-US" sz="2400" b="1">
                <a:solidFill>
                  <a:srgbClr val="005825"/>
                </a:solidFill>
                <a:latin typeface="黑体" panose="02010609060101010101" pitchFamily="49" charset="-122"/>
                <a:ea typeface="黑体" panose="02010609060101010101" pitchFamily="49" charset="-122"/>
              </a:rPr>
              <a:t>络结</a:t>
            </a:r>
            <a:r>
              <a:rPr lang="zh-CN" altLang="en-US" sz="2400" b="1" smtClean="0">
                <a:solidFill>
                  <a:srgbClr val="005825"/>
                </a:solidFill>
                <a:latin typeface="黑体" panose="02010609060101010101" pitchFamily="49" charset="-122"/>
                <a:ea typeface="黑体" panose="02010609060101010101" pitchFamily="49" charset="-122"/>
              </a:rPr>
              <a:t>构</a:t>
            </a:r>
            <a:endParaRPr lang="zh-CN" altLang="en-US" sz="2400" b="1" dirty="0">
              <a:solidFill>
                <a:srgbClr val="005825"/>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stretch>
            <a:fillRect/>
          </a:stretch>
        </p:blipFill>
        <p:spPr>
          <a:xfrm>
            <a:off x="110653" y="598401"/>
            <a:ext cx="8938273" cy="3163787"/>
          </a:xfrm>
          <a:prstGeom prst="rect">
            <a:avLst/>
          </a:prstGeom>
        </p:spPr>
      </p:pic>
      <p:sp>
        <p:nvSpPr>
          <p:cNvPr id="2" name="灯片编号占位符 1"/>
          <p:cNvSpPr>
            <a:spLocks noGrp="1"/>
          </p:cNvSpPr>
          <p:nvPr>
            <p:ph type="sldNum" sz="quarter" idx="12"/>
          </p:nvPr>
        </p:nvSpPr>
        <p:spPr/>
        <p:txBody>
          <a:bodyPr/>
          <a:lstStyle/>
          <a:p>
            <a:fld id="{DFDB8489-2214-4D5C-B6A9-914BA8053C58}" type="slidenum">
              <a:rPr lang="zh-CN" altLang="en-US" smtClean="0"/>
              <a:t>41</a:t>
            </a:fld>
            <a:endParaRPr lang="zh-CN" altLang="en-US"/>
          </a:p>
        </p:txBody>
      </p:sp>
      <p:pic>
        <p:nvPicPr>
          <p:cNvPr id="9" name="图片 8"/>
          <p:cNvPicPr>
            <a:picLocks noChangeAspect="1"/>
          </p:cNvPicPr>
          <p:nvPr/>
        </p:nvPicPr>
        <p:blipFill>
          <a:blip r:embed="rId4"/>
          <a:stretch>
            <a:fillRect/>
          </a:stretch>
        </p:blipFill>
        <p:spPr>
          <a:xfrm>
            <a:off x="933866" y="3807158"/>
            <a:ext cx="7386614" cy="2992446"/>
          </a:xfrm>
          <a:prstGeom prst="rect">
            <a:avLst/>
          </a:prstGeom>
        </p:spPr>
      </p:pic>
    </p:spTree>
    <p:extLst>
      <p:ext uri="{BB962C8B-B14F-4D97-AF65-F5344CB8AC3E}">
        <p14:creationId xmlns:p14="http://schemas.microsoft.com/office/powerpoint/2010/main" val="626985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2354615" y="5270559"/>
            <a:ext cx="4845113" cy="1132068"/>
            <a:chOff x="2474851" y="5392433"/>
            <a:chExt cx="4845113" cy="1132068"/>
          </a:xfrm>
        </p:grpSpPr>
        <p:pic>
          <p:nvPicPr>
            <p:cNvPr id="16" name="图片 15"/>
            <p:cNvPicPr>
              <a:picLocks noChangeAspect="1"/>
            </p:cNvPicPr>
            <p:nvPr/>
          </p:nvPicPr>
          <p:blipFill>
            <a:blip r:embed="rId3"/>
            <a:stretch>
              <a:fillRect/>
            </a:stretch>
          </p:blipFill>
          <p:spPr>
            <a:xfrm>
              <a:off x="2474851" y="5392433"/>
              <a:ext cx="4845113" cy="704936"/>
            </a:xfrm>
            <a:prstGeom prst="rect">
              <a:avLst/>
            </a:prstGeom>
          </p:spPr>
        </p:pic>
        <p:pic>
          <p:nvPicPr>
            <p:cNvPr id="17" name="图片 16"/>
            <p:cNvPicPr>
              <a:picLocks noChangeAspect="1"/>
            </p:cNvPicPr>
            <p:nvPr/>
          </p:nvPicPr>
          <p:blipFill>
            <a:blip r:embed="rId4"/>
            <a:stretch>
              <a:fillRect/>
            </a:stretch>
          </p:blipFill>
          <p:spPr>
            <a:xfrm>
              <a:off x="3376565" y="6133874"/>
              <a:ext cx="3041683" cy="390627"/>
            </a:xfrm>
            <a:prstGeom prst="rect">
              <a:avLst/>
            </a:prstGeom>
          </p:spPr>
        </p:pic>
      </p:grpSp>
      <p:sp>
        <p:nvSpPr>
          <p:cNvPr id="18" name="圆角矩形 17"/>
          <p:cNvSpPr/>
          <p:nvPr/>
        </p:nvSpPr>
        <p:spPr>
          <a:xfrm>
            <a:off x="529173" y="756091"/>
            <a:ext cx="8107404" cy="5701561"/>
          </a:xfrm>
          <a:prstGeom prst="roundRect">
            <a:avLst>
              <a:gd name="adj" fmla="val 1645"/>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b="1">
                <a:solidFill>
                  <a:srgbClr val="005825"/>
                </a:solidFill>
                <a:latin typeface="黑体" panose="02010609060101010101" pitchFamily="49" charset="-122"/>
                <a:ea typeface="黑体" panose="02010609060101010101" pitchFamily="49" charset="-122"/>
              </a:rPr>
              <a:t>多模态合成影像对抗性训练损失</a:t>
            </a:r>
            <a:r>
              <a:rPr lang="zh-CN" altLang="en-US" sz="2000">
                <a:solidFill>
                  <a:srgbClr val="005825"/>
                </a:solidFill>
                <a:latin typeface="黑体" panose="02010609060101010101" pitchFamily="49" charset="-122"/>
                <a:ea typeface="黑体" panose="02010609060101010101" pitchFamily="49" charset="-122"/>
              </a:rPr>
              <a:t>：鉴别器提供，真假</a:t>
            </a:r>
            <a:r>
              <a:rPr lang="en-US" altLang="zh-CN" sz="2000">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模态</a:t>
            </a: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b="1"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2000" b="1">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smtClean="0">
                <a:solidFill>
                  <a:srgbClr val="005825"/>
                </a:solidFill>
                <a:latin typeface="黑体" panose="02010609060101010101" pitchFamily="49" charset="-122"/>
                <a:ea typeface="黑体" panose="02010609060101010101" pitchFamily="49" charset="-122"/>
              </a:rPr>
              <a:t>病</a:t>
            </a:r>
            <a:r>
              <a:rPr lang="zh-CN" altLang="en-US" sz="2000" b="1">
                <a:solidFill>
                  <a:srgbClr val="005825"/>
                </a:solidFill>
                <a:latin typeface="黑体" panose="02010609060101010101" pitchFamily="49" charset="-122"/>
                <a:ea typeface="黑体" panose="02010609060101010101" pitchFamily="49" charset="-122"/>
              </a:rPr>
              <a:t>灶生成指导损失</a:t>
            </a:r>
            <a:r>
              <a:rPr lang="zh-CN" altLang="en-US" sz="2000">
                <a:solidFill>
                  <a:srgbClr val="005825"/>
                </a:solidFill>
                <a:latin typeface="黑体" panose="02010609060101010101" pitchFamily="49" charset="-122"/>
                <a:ea typeface="黑体" panose="02010609060101010101" pitchFamily="49" charset="-122"/>
              </a:rPr>
              <a:t>：病灶处理器提供</a:t>
            </a:r>
          </a:p>
          <a:p>
            <a:pPr marL="285750" indent="-285750">
              <a:lnSpc>
                <a:spcPct val="150000"/>
              </a:lnSpc>
              <a:buFont typeface="Wingdings" panose="05000000000000000000" pitchFamily="2" charset="2"/>
              <a:buChar char="l"/>
            </a:pP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en-US" altLang="zh-CN" sz="1600" b="1"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b="1" smtClean="0">
                <a:solidFill>
                  <a:srgbClr val="005825"/>
                </a:solidFill>
                <a:latin typeface="黑体" panose="02010609060101010101" pitchFamily="49" charset="-122"/>
                <a:ea typeface="黑体" panose="02010609060101010101" pitchFamily="49" charset="-122"/>
              </a:rPr>
              <a:t>模</a:t>
            </a:r>
            <a:r>
              <a:rPr lang="zh-CN" altLang="en-US" sz="2000" b="1">
                <a:solidFill>
                  <a:srgbClr val="005825"/>
                </a:solidFill>
                <a:latin typeface="黑体" panose="02010609060101010101" pitchFamily="49" charset="-122"/>
                <a:ea typeface="黑体" panose="02010609060101010101" pitchFamily="49" charset="-122"/>
              </a:rPr>
              <a:t>态配准损失</a:t>
            </a:r>
            <a:r>
              <a:rPr lang="zh-CN" altLang="en-US" sz="2000">
                <a:solidFill>
                  <a:srgbClr val="005825"/>
                </a:solidFill>
                <a:latin typeface="黑体" panose="02010609060101010101" pitchFamily="49" charset="-122"/>
                <a:ea typeface="黑体" panose="02010609060101010101" pitchFamily="49" charset="-122"/>
              </a:rPr>
              <a:t>：模态转换器提供</a:t>
            </a:r>
          </a:p>
          <a:p>
            <a:pPr>
              <a:lnSpc>
                <a:spcPct val="150000"/>
              </a:lnSpc>
            </a:pPr>
            <a:endParaRPr lang="en-US" altLang="zh-CN">
              <a:solidFill>
                <a:srgbClr val="005825"/>
              </a:solidFill>
              <a:latin typeface="黑体" panose="02010609060101010101" pitchFamily="49" charset="-122"/>
              <a:ea typeface="黑体" panose="02010609060101010101" pitchFamily="49" charset="-122"/>
            </a:endParaRPr>
          </a:p>
          <a:p>
            <a:pPr>
              <a:lnSpc>
                <a:spcPct val="150000"/>
              </a:lnSpc>
            </a:pPr>
            <a:endParaRPr lang="en-US" altLang="zh-CN" sz="900">
              <a:solidFill>
                <a:srgbClr val="005825"/>
              </a:solidFill>
              <a:latin typeface="黑体" panose="02010609060101010101" pitchFamily="49" charset="-122"/>
              <a:ea typeface="黑体" panose="02010609060101010101" pitchFamily="49" charset="-122"/>
            </a:endParaRPr>
          </a:p>
          <a:p>
            <a:pPr>
              <a:lnSpc>
                <a:spcPct val="150000"/>
              </a:lnSpc>
            </a:pPr>
            <a:r>
              <a:rPr lang="zh-CN" altLang="en-US">
                <a:solidFill>
                  <a:srgbClr val="005825"/>
                </a:solidFill>
                <a:latin typeface="黑体" panose="02010609060101010101" pitchFamily="49" charset="-122"/>
                <a:ea typeface="黑体" panose="02010609060101010101" pitchFamily="49" charset="-122"/>
              </a:rPr>
              <a:t> </a:t>
            </a:r>
            <a:endParaRPr lang="zh-CN" altLang="en-US" sz="1400">
              <a:solidFill>
                <a:srgbClr val="005825"/>
              </a:solidFill>
              <a:latin typeface="黑体" panose="02010609060101010101" pitchFamily="49" charset="-122"/>
              <a:ea typeface="黑体" panose="02010609060101010101" pitchFamily="49" charset="-122"/>
            </a:endParaRPr>
          </a:p>
        </p:txBody>
      </p:sp>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4515980"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多模态影像合成训练的损失函数</a:t>
            </a:r>
          </a:p>
        </p:txBody>
      </p:sp>
      <p:grpSp>
        <p:nvGrpSpPr>
          <p:cNvPr id="6" name="组合 5"/>
          <p:cNvGrpSpPr/>
          <p:nvPr/>
        </p:nvGrpSpPr>
        <p:grpSpPr>
          <a:xfrm>
            <a:off x="1847900" y="1281745"/>
            <a:ext cx="5472608" cy="2318212"/>
            <a:chOff x="1632248" y="1710829"/>
            <a:chExt cx="5472608" cy="2318212"/>
          </a:xfrm>
        </p:grpSpPr>
        <p:pic>
          <p:nvPicPr>
            <p:cNvPr id="9" name="图片 8"/>
            <p:cNvPicPr>
              <a:picLocks noChangeAspect="1"/>
            </p:cNvPicPr>
            <p:nvPr/>
          </p:nvPicPr>
          <p:blipFill>
            <a:blip r:embed="rId5"/>
            <a:stretch>
              <a:fillRect/>
            </a:stretch>
          </p:blipFill>
          <p:spPr>
            <a:xfrm>
              <a:off x="2063924" y="1710829"/>
              <a:ext cx="4680520" cy="1069390"/>
            </a:xfrm>
            <a:prstGeom prst="rect">
              <a:avLst/>
            </a:prstGeom>
          </p:spPr>
        </p:pic>
        <p:pic>
          <p:nvPicPr>
            <p:cNvPr id="10" name="图片 9"/>
            <p:cNvPicPr>
              <a:picLocks noChangeAspect="1"/>
            </p:cNvPicPr>
            <p:nvPr/>
          </p:nvPicPr>
          <p:blipFill>
            <a:blip r:embed="rId6"/>
            <a:stretch>
              <a:fillRect/>
            </a:stretch>
          </p:blipFill>
          <p:spPr>
            <a:xfrm>
              <a:off x="1632248" y="2892437"/>
              <a:ext cx="5472608" cy="637337"/>
            </a:xfrm>
            <a:prstGeom prst="rect">
              <a:avLst/>
            </a:prstGeom>
          </p:spPr>
        </p:pic>
        <p:pic>
          <p:nvPicPr>
            <p:cNvPr id="11" name="图片 10"/>
            <p:cNvPicPr>
              <a:picLocks noChangeAspect="1"/>
            </p:cNvPicPr>
            <p:nvPr/>
          </p:nvPicPr>
          <p:blipFill>
            <a:blip r:embed="rId7"/>
            <a:stretch>
              <a:fillRect/>
            </a:stretch>
          </p:blipFill>
          <p:spPr>
            <a:xfrm>
              <a:off x="2496344" y="3641992"/>
              <a:ext cx="3870486" cy="387049"/>
            </a:xfrm>
            <a:prstGeom prst="rect">
              <a:avLst/>
            </a:prstGeom>
          </p:spPr>
        </p:pic>
      </p:grpSp>
      <p:grpSp>
        <p:nvGrpSpPr>
          <p:cNvPr id="12" name="组合 11"/>
          <p:cNvGrpSpPr/>
          <p:nvPr/>
        </p:nvGrpSpPr>
        <p:grpSpPr>
          <a:xfrm>
            <a:off x="2112402" y="4181959"/>
            <a:ext cx="5329540" cy="629261"/>
            <a:chOff x="3191712" y="4375532"/>
            <a:chExt cx="5329540" cy="621441"/>
          </a:xfrm>
        </p:grpSpPr>
        <p:pic>
          <p:nvPicPr>
            <p:cNvPr id="13" name="图片 12"/>
            <p:cNvPicPr>
              <a:picLocks noChangeAspect="1"/>
            </p:cNvPicPr>
            <p:nvPr/>
          </p:nvPicPr>
          <p:blipFill>
            <a:blip r:embed="rId8"/>
            <a:stretch>
              <a:fillRect/>
            </a:stretch>
          </p:blipFill>
          <p:spPr>
            <a:xfrm>
              <a:off x="3191712" y="4375532"/>
              <a:ext cx="3395554" cy="621441"/>
            </a:xfrm>
            <a:prstGeom prst="rect">
              <a:avLst/>
            </a:prstGeom>
          </p:spPr>
        </p:pic>
        <p:pic>
          <p:nvPicPr>
            <p:cNvPr id="14" name="图片 13"/>
            <p:cNvPicPr>
              <a:picLocks noChangeAspect="1"/>
            </p:cNvPicPr>
            <p:nvPr/>
          </p:nvPicPr>
          <p:blipFill>
            <a:blip r:embed="rId9"/>
            <a:stretch>
              <a:fillRect/>
            </a:stretch>
          </p:blipFill>
          <p:spPr>
            <a:xfrm>
              <a:off x="6840587" y="4401802"/>
              <a:ext cx="1680665" cy="393819"/>
            </a:xfrm>
            <a:prstGeom prst="rect">
              <a:avLst/>
            </a:prstGeom>
          </p:spPr>
        </p:pic>
      </p:gr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42</a:t>
            </a:fld>
            <a:endParaRPr lang="zh-CN" altLang="en-US"/>
          </a:p>
        </p:txBody>
      </p:sp>
    </p:spTree>
    <p:extLst>
      <p:ext uri="{BB962C8B-B14F-4D97-AF65-F5344CB8AC3E}">
        <p14:creationId xmlns:p14="http://schemas.microsoft.com/office/powerpoint/2010/main" val="71979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4515980"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多模态影像合成训练的损失函数</a:t>
            </a:r>
          </a:p>
        </p:txBody>
      </p:sp>
      <p:sp>
        <p:nvSpPr>
          <p:cNvPr id="5" name="文本框 4"/>
          <p:cNvSpPr txBox="1"/>
          <p:nvPr/>
        </p:nvSpPr>
        <p:spPr>
          <a:xfrm>
            <a:off x="110653" y="520584"/>
            <a:ext cx="6628814" cy="2616101"/>
          </a:xfrm>
          <a:prstGeom prst="rect">
            <a:avLst/>
          </a:prstGeom>
          <a:noFill/>
        </p:spPr>
        <p:txBody>
          <a:bodyPr wrap="square" rtlCol="0">
            <a:spAutoFit/>
          </a:bodyPr>
          <a:lstStyle/>
          <a:p>
            <a:pPr>
              <a:defRPr/>
            </a:pPr>
            <a:endParaRPr lang="en-US" sz="2200" b="1" smtClean="0"/>
          </a:p>
          <a:p>
            <a:pPr lvl="1">
              <a:defRPr/>
            </a:pPr>
            <a:r>
              <a:rPr lang="zh-CN" altLang="en-US" sz="2400" b="1" smtClean="0"/>
              <a:t>总</a:t>
            </a:r>
            <a:r>
              <a:rPr lang="zh-CN" altLang="en-US" sz="2400" b="1"/>
              <a:t>损失</a:t>
            </a:r>
            <a:endParaRPr lang="en-US" altLang="zh-CN" sz="2400" b="1"/>
          </a:p>
          <a:p>
            <a:pPr lvl="1">
              <a:defRPr/>
            </a:pPr>
            <a:endParaRPr lang="en-US" altLang="zh-CN" sz="2400" b="1"/>
          </a:p>
          <a:p>
            <a:pPr lvl="1">
              <a:defRPr/>
            </a:pPr>
            <a:endParaRPr lang="en-US" altLang="zh-CN" sz="2400" b="1"/>
          </a:p>
          <a:p>
            <a:pPr lvl="1">
              <a:defRPr/>
            </a:pPr>
            <a:endParaRPr lang="en-US" altLang="zh-CN" sz="2400" b="1"/>
          </a:p>
          <a:p>
            <a:pPr lvl="1">
              <a:defRPr/>
            </a:pPr>
            <a:r>
              <a:rPr lang="zh-CN" altLang="en-US" sz="2400" b="1"/>
              <a:t>自监督预训练</a:t>
            </a:r>
            <a:endParaRPr lang="en-US" altLang="zh-CN" sz="2400" b="1"/>
          </a:p>
          <a:p>
            <a:pPr>
              <a:defRPr/>
            </a:pPr>
            <a:endParaRPr lang="zh-CN" altLang="en-US" sz="2200" b="1"/>
          </a:p>
        </p:txBody>
      </p:sp>
      <p:pic>
        <p:nvPicPr>
          <p:cNvPr id="6" name="图片 5"/>
          <p:cNvPicPr>
            <a:picLocks noChangeAspect="1"/>
          </p:cNvPicPr>
          <p:nvPr/>
        </p:nvPicPr>
        <p:blipFill>
          <a:blip r:embed="rId3"/>
          <a:stretch>
            <a:fillRect/>
          </a:stretch>
        </p:blipFill>
        <p:spPr>
          <a:xfrm>
            <a:off x="1967869" y="1414002"/>
            <a:ext cx="5232669" cy="736638"/>
          </a:xfrm>
          <a:prstGeom prst="rect">
            <a:avLst/>
          </a:prstGeom>
        </p:spPr>
      </p:pic>
      <p:grpSp>
        <p:nvGrpSpPr>
          <p:cNvPr id="9" name="组合 8"/>
          <p:cNvGrpSpPr/>
          <p:nvPr/>
        </p:nvGrpSpPr>
        <p:grpSpPr>
          <a:xfrm>
            <a:off x="1291856" y="3037460"/>
            <a:ext cx="6970632" cy="1293167"/>
            <a:chOff x="1291856" y="3157380"/>
            <a:chExt cx="6970632" cy="1293167"/>
          </a:xfrm>
        </p:grpSpPr>
        <p:pic>
          <p:nvPicPr>
            <p:cNvPr id="10" name="图片 9"/>
            <p:cNvPicPr>
              <a:picLocks noChangeAspect="1"/>
            </p:cNvPicPr>
            <p:nvPr/>
          </p:nvPicPr>
          <p:blipFill>
            <a:blip r:embed="rId4"/>
            <a:stretch>
              <a:fillRect/>
            </a:stretch>
          </p:blipFill>
          <p:spPr>
            <a:xfrm>
              <a:off x="1291856" y="3157380"/>
              <a:ext cx="6970632" cy="851748"/>
            </a:xfrm>
            <a:prstGeom prst="rect">
              <a:avLst/>
            </a:prstGeom>
          </p:spPr>
        </p:pic>
        <p:pic>
          <p:nvPicPr>
            <p:cNvPr id="11" name="图片 10"/>
            <p:cNvPicPr>
              <a:picLocks noChangeAspect="1"/>
            </p:cNvPicPr>
            <p:nvPr/>
          </p:nvPicPr>
          <p:blipFill>
            <a:blip r:embed="rId5"/>
            <a:stretch>
              <a:fillRect/>
            </a:stretch>
          </p:blipFill>
          <p:spPr>
            <a:xfrm>
              <a:off x="2856384" y="4056827"/>
              <a:ext cx="4178515" cy="393720"/>
            </a:xfrm>
            <a:prstGeom prst="rect">
              <a:avLst/>
            </a:prstGeom>
          </p:spPr>
        </p:pic>
      </p:grpSp>
      <p:sp>
        <p:nvSpPr>
          <p:cNvPr id="2" name="灯片编号占位符 1"/>
          <p:cNvSpPr>
            <a:spLocks noGrp="1"/>
          </p:cNvSpPr>
          <p:nvPr>
            <p:ph type="sldNum" sz="quarter" idx="12"/>
          </p:nvPr>
        </p:nvSpPr>
        <p:spPr/>
        <p:txBody>
          <a:bodyPr/>
          <a:lstStyle/>
          <a:p>
            <a:fld id="{DFDB8489-2214-4D5C-B6A9-914BA8053C58}" type="slidenum">
              <a:rPr lang="zh-CN" altLang="en-US" smtClean="0"/>
              <a:t>43</a:t>
            </a:fld>
            <a:endParaRPr lang="zh-CN" altLang="en-US"/>
          </a:p>
        </p:txBody>
      </p:sp>
    </p:spTree>
    <p:extLst>
      <p:ext uri="{BB962C8B-B14F-4D97-AF65-F5344CB8AC3E}">
        <p14:creationId xmlns:p14="http://schemas.microsoft.com/office/powerpoint/2010/main" val="161638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587842"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模态转换器训练损失函数</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445634"/>
            <a:ext cx="6628814" cy="5232202"/>
          </a:xfrm>
          <a:prstGeom prst="rect">
            <a:avLst/>
          </a:prstGeom>
          <a:noFill/>
        </p:spPr>
        <p:txBody>
          <a:bodyPr wrap="square" rtlCol="0">
            <a:spAutoFit/>
          </a:bodyPr>
          <a:lstStyle/>
          <a:p>
            <a:pPr>
              <a:defRPr/>
            </a:pPr>
            <a:endParaRPr lang="en-US" sz="2200" b="1" smtClean="0"/>
          </a:p>
          <a:p>
            <a:pPr lvl="1">
              <a:defRPr/>
            </a:pPr>
            <a:r>
              <a:rPr lang="zh-CN" altLang="en-US" sz="2400" b="1" smtClean="0"/>
              <a:t>模</a:t>
            </a:r>
            <a:r>
              <a:rPr lang="zh-CN" altLang="en-US" sz="2400" b="1"/>
              <a:t>态循环一致性损失 </a:t>
            </a:r>
            <a:endParaRPr lang="en-US" altLang="zh-CN" sz="2400" b="1"/>
          </a:p>
          <a:p>
            <a:pPr lvl="1">
              <a:defRPr/>
            </a:pPr>
            <a:endParaRPr lang="en-US" altLang="zh-CN" sz="2400" b="1"/>
          </a:p>
          <a:p>
            <a:pPr lvl="1">
              <a:defRPr/>
            </a:pPr>
            <a:endParaRPr lang="en-US" altLang="zh-CN" sz="2400" b="1"/>
          </a:p>
          <a:p>
            <a:pPr lvl="1">
              <a:defRPr/>
            </a:pPr>
            <a:endParaRPr lang="zh-CN" altLang="en-US" sz="2400" b="1"/>
          </a:p>
          <a:p>
            <a:pPr lvl="1">
              <a:defRPr/>
            </a:pPr>
            <a:r>
              <a:rPr lang="zh-CN" altLang="en-US" sz="2400" b="1"/>
              <a:t>模态转换合成影像对抗性训练损失</a:t>
            </a:r>
            <a:endParaRPr lang="en-US" altLang="zh-CN" sz="2400" b="1"/>
          </a:p>
          <a:p>
            <a:pPr lvl="1">
              <a:defRPr/>
            </a:pPr>
            <a:endParaRPr lang="en-US" altLang="zh-CN" sz="2400" b="1"/>
          </a:p>
          <a:p>
            <a:pPr lvl="1">
              <a:defRPr/>
            </a:pPr>
            <a:endParaRPr lang="en-US" altLang="zh-CN" sz="2400" b="1"/>
          </a:p>
          <a:p>
            <a:pPr lvl="1">
              <a:defRPr/>
            </a:pPr>
            <a:endParaRPr lang="en-US" altLang="zh-CN" sz="2400" b="1"/>
          </a:p>
          <a:p>
            <a:pPr lvl="1">
              <a:defRPr/>
            </a:pPr>
            <a:endParaRPr lang="en-US" altLang="zh-CN" sz="2400" b="1"/>
          </a:p>
          <a:p>
            <a:pPr lvl="1">
              <a:defRPr/>
            </a:pPr>
            <a:endParaRPr lang="en-US" altLang="zh-CN" sz="2400" b="1"/>
          </a:p>
          <a:p>
            <a:pPr lvl="1">
              <a:defRPr/>
            </a:pPr>
            <a:endParaRPr lang="en-US" altLang="zh-CN" sz="2400" b="1"/>
          </a:p>
          <a:p>
            <a:pPr lvl="1">
              <a:defRPr/>
            </a:pPr>
            <a:endParaRPr lang="en-US" altLang="zh-CN" sz="2400" b="1" smtClean="0"/>
          </a:p>
          <a:p>
            <a:pPr lvl="1">
              <a:defRPr/>
            </a:pPr>
            <a:r>
              <a:rPr lang="zh-CN" altLang="en-US" sz="2400" b="1" smtClean="0"/>
              <a:t>*</a:t>
            </a:r>
            <a:r>
              <a:rPr lang="zh-CN" altLang="en-US" sz="2400" b="1"/>
              <a:t>配准监督损</a:t>
            </a:r>
            <a:r>
              <a:rPr lang="zh-CN" altLang="en-US" sz="2400" b="1" smtClean="0"/>
              <a:t>失</a:t>
            </a:r>
            <a:endParaRPr lang="en-US" altLang="zh-CN" sz="2400" b="1"/>
          </a:p>
        </p:txBody>
      </p:sp>
      <p:grpSp>
        <p:nvGrpSpPr>
          <p:cNvPr id="7" name="组合 6"/>
          <p:cNvGrpSpPr/>
          <p:nvPr/>
        </p:nvGrpSpPr>
        <p:grpSpPr>
          <a:xfrm>
            <a:off x="1691410" y="1221917"/>
            <a:ext cx="5778797" cy="1078954"/>
            <a:chOff x="1684898" y="5046570"/>
            <a:chExt cx="5778797" cy="1078954"/>
          </a:xfrm>
        </p:grpSpPr>
        <p:pic>
          <p:nvPicPr>
            <p:cNvPr id="9" name="图片 8"/>
            <p:cNvPicPr>
              <a:picLocks noChangeAspect="1"/>
            </p:cNvPicPr>
            <p:nvPr/>
          </p:nvPicPr>
          <p:blipFill>
            <a:blip r:embed="rId3"/>
            <a:stretch>
              <a:fillRect/>
            </a:stretch>
          </p:blipFill>
          <p:spPr>
            <a:xfrm>
              <a:off x="2336188" y="5046570"/>
              <a:ext cx="4496031" cy="698536"/>
            </a:xfrm>
            <a:prstGeom prst="rect">
              <a:avLst/>
            </a:prstGeom>
          </p:spPr>
        </p:pic>
        <p:pic>
          <p:nvPicPr>
            <p:cNvPr id="10" name="图片 9"/>
            <p:cNvPicPr>
              <a:picLocks noChangeAspect="1"/>
            </p:cNvPicPr>
            <p:nvPr/>
          </p:nvPicPr>
          <p:blipFill>
            <a:blip r:embed="rId4"/>
            <a:stretch>
              <a:fillRect/>
            </a:stretch>
          </p:blipFill>
          <p:spPr>
            <a:xfrm>
              <a:off x="1684898" y="5687351"/>
              <a:ext cx="5778797" cy="438173"/>
            </a:xfrm>
            <a:prstGeom prst="rect">
              <a:avLst/>
            </a:prstGeom>
          </p:spPr>
        </p:pic>
      </p:grpSp>
      <p:grpSp>
        <p:nvGrpSpPr>
          <p:cNvPr id="11" name="组合 10"/>
          <p:cNvGrpSpPr/>
          <p:nvPr/>
        </p:nvGrpSpPr>
        <p:grpSpPr>
          <a:xfrm>
            <a:off x="1863186" y="2753397"/>
            <a:ext cx="5607021" cy="2341786"/>
            <a:chOff x="2454169" y="3627659"/>
            <a:chExt cx="5052064" cy="2072494"/>
          </a:xfrm>
        </p:grpSpPr>
        <p:pic>
          <p:nvPicPr>
            <p:cNvPr id="12" name="图片 11"/>
            <p:cNvPicPr>
              <a:picLocks noChangeAspect="1"/>
            </p:cNvPicPr>
            <p:nvPr/>
          </p:nvPicPr>
          <p:blipFill>
            <a:blip r:embed="rId5"/>
            <a:stretch>
              <a:fillRect/>
            </a:stretch>
          </p:blipFill>
          <p:spPr>
            <a:xfrm>
              <a:off x="2683442" y="3627659"/>
              <a:ext cx="4628547" cy="1073756"/>
            </a:xfrm>
            <a:prstGeom prst="rect">
              <a:avLst/>
            </a:prstGeom>
          </p:spPr>
        </p:pic>
        <p:pic>
          <p:nvPicPr>
            <p:cNvPr id="13" name="图片 12"/>
            <p:cNvPicPr>
              <a:picLocks noChangeAspect="1"/>
            </p:cNvPicPr>
            <p:nvPr/>
          </p:nvPicPr>
          <p:blipFill>
            <a:blip r:embed="rId6"/>
            <a:stretch>
              <a:fillRect/>
            </a:stretch>
          </p:blipFill>
          <p:spPr>
            <a:xfrm>
              <a:off x="2454169" y="4666239"/>
              <a:ext cx="5052064" cy="693093"/>
            </a:xfrm>
            <a:prstGeom prst="rect">
              <a:avLst/>
            </a:prstGeom>
          </p:spPr>
        </p:pic>
        <p:pic>
          <p:nvPicPr>
            <p:cNvPr id="14" name="图片 13"/>
            <p:cNvPicPr>
              <a:picLocks noChangeAspect="1"/>
            </p:cNvPicPr>
            <p:nvPr/>
          </p:nvPicPr>
          <p:blipFill>
            <a:blip r:embed="rId7"/>
            <a:stretch>
              <a:fillRect/>
            </a:stretch>
          </p:blipFill>
          <p:spPr>
            <a:xfrm>
              <a:off x="2568352" y="5309677"/>
              <a:ext cx="4880940" cy="390476"/>
            </a:xfrm>
            <a:prstGeom prst="rect">
              <a:avLst/>
            </a:prstGeom>
          </p:spPr>
        </p:pic>
      </p:grpSp>
      <p:pic>
        <p:nvPicPr>
          <p:cNvPr id="15" name="图片 14"/>
          <p:cNvPicPr>
            <a:picLocks noChangeAspect="1"/>
          </p:cNvPicPr>
          <p:nvPr/>
        </p:nvPicPr>
        <p:blipFill>
          <a:blip r:embed="rId8"/>
          <a:stretch>
            <a:fillRect/>
          </a:stretch>
        </p:blipFill>
        <p:spPr>
          <a:xfrm>
            <a:off x="2401706" y="5604371"/>
            <a:ext cx="4006528" cy="824037"/>
          </a:xfrm>
          <a:prstGeom prst="rect">
            <a:avLst/>
          </a:prstGeom>
        </p:spPr>
      </p:pic>
      <p:sp>
        <p:nvSpPr>
          <p:cNvPr id="2" name="灯片编号占位符 1"/>
          <p:cNvSpPr>
            <a:spLocks noGrp="1"/>
          </p:cNvSpPr>
          <p:nvPr>
            <p:ph type="sldNum" sz="quarter" idx="12"/>
          </p:nvPr>
        </p:nvSpPr>
        <p:spPr/>
        <p:txBody>
          <a:bodyPr/>
          <a:lstStyle/>
          <a:p>
            <a:fld id="{DFDB8489-2214-4D5C-B6A9-914BA8053C58}" type="slidenum">
              <a:rPr lang="zh-CN" altLang="en-US" smtClean="0"/>
              <a:t>44</a:t>
            </a:fld>
            <a:endParaRPr lang="zh-CN" altLang="en-US"/>
          </a:p>
        </p:txBody>
      </p:sp>
    </p:spTree>
    <p:extLst>
      <p:ext uri="{BB962C8B-B14F-4D97-AF65-F5344CB8AC3E}">
        <p14:creationId xmlns:p14="http://schemas.microsoft.com/office/powerpoint/2010/main" val="860419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1422184"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训练设置</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30" name="圆角矩形 29"/>
          <p:cNvSpPr/>
          <p:nvPr/>
        </p:nvSpPr>
        <p:spPr>
          <a:xfrm>
            <a:off x="234678" y="742189"/>
            <a:ext cx="8654488" cy="5370671"/>
          </a:xfrm>
          <a:prstGeom prst="roundRect">
            <a:avLst>
              <a:gd name="adj" fmla="val 6549"/>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en-US" altLang="zh-CN" sz="2000">
                <a:solidFill>
                  <a:srgbClr val="005825"/>
                </a:solidFill>
                <a:latin typeface="黑体" panose="02010609060101010101" pitchFamily="49" charset="-122"/>
                <a:ea typeface="黑体" panose="02010609060101010101" pitchFamily="49" charset="-122"/>
              </a:rPr>
              <a:t>NVIDIA Tesla V100 GPU</a:t>
            </a:r>
            <a:r>
              <a:rPr lang="zh-CN" altLang="en-US" sz="2000">
                <a:solidFill>
                  <a:srgbClr val="005825"/>
                </a:solidFill>
                <a:latin typeface="黑体" panose="02010609060101010101" pitchFamily="49" charset="-122"/>
                <a:ea typeface="黑体" panose="02010609060101010101" pitchFamily="49" charset="-122"/>
              </a:rPr>
              <a:t>集群</a:t>
            </a:r>
          </a:p>
          <a:p>
            <a:pPr marL="285750" indent="-285750">
              <a:lnSpc>
                <a:spcPct val="150000"/>
              </a:lnSpc>
              <a:buFont typeface="Wingdings" panose="05000000000000000000" pitchFamily="2" charset="2"/>
              <a:buChar char="l"/>
            </a:pPr>
            <a:r>
              <a:rPr lang="en-US" altLang="zh-CN" sz="2000">
                <a:solidFill>
                  <a:srgbClr val="005825"/>
                </a:solidFill>
                <a:latin typeface="黑体" panose="02010609060101010101" pitchFamily="49" charset="-122"/>
                <a:ea typeface="黑体" panose="02010609060101010101" pitchFamily="49" charset="-122"/>
              </a:rPr>
              <a:t>Python3.6+CUDA8.0+TensorFlow1.13.29</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医学 影像处理专业工具包</a:t>
            </a:r>
            <a:r>
              <a:rPr lang="en-US" altLang="zh-CN" sz="2000">
                <a:solidFill>
                  <a:srgbClr val="005825"/>
                </a:solidFill>
                <a:latin typeface="黑体" panose="02010609060101010101" pitchFamily="49" charset="-122"/>
                <a:ea typeface="黑体" panose="02010609060101010101" pitchFamily="49" charset="-122"/>
              </a:rPr>
              <a:t>SimpleITK10+</a:t>
            </a:r>
            <a:r>
              <a:rPr lang="zh-CN" altLang="en-US" sz="2000">
                <a:solidFill>
                  <a:srgbClr val="005825"/>
                </a:solidFill>
                <a:latin typeface="黑体" panose="02010609060101010101" pitchFamily="49" charset="-122"/>
                <a:ea typeface="黑体" panose="02010609060101010101" pitchFamily="49" charset="-122"/>
              </a:rPr>
              <a:t>矩阵运算工具包</a:t>
            </a:r>
            <a:r>
              <a:rPr lang="en-US" altLang="zh-CN" sz="2000">
                <a:solidFill>
                  <a:srgbClr val="005825"/>
                </a:solidFill>
                <a:latin typeface="黑体" panose="02010609060101010101" pitchFamily="49" charset="-122"/>
                <a:ea typeface="黑体" panose="02010609060101010101" pitchFamily="49" charset="-122"/>
              </a:rPr>
              <a:t>numpy11</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超过</a:t>
            </a:r>
            <a:r>
              <a:rPr lang="en-US" altLang="zh-CN" sz="2000">
                <a:solidFill>
                  <a:srgbClr val="005825"/>
                </a:solidFill>
                <a:latin typeface="黑体" panose="02010609060101010101" pitchFamily="49" charset="-122"/>
                <a:ea typeface="黑体" panose="02010609060101010101" pitchFamily="49" charset="-122"/>
              </a:rPr>
              <a:t>200</a:t>
            </a:r>
            <a:r>
              <a:rPr lang="zh-CN" altLang="en-US" sz="2000">
                <a:solidFill>
                  <a:srgbClr val="005825"/>
                </a:solidFill>
                <a:latin typeface="黑体" panose="02010609060101010101" pitchFamily="49" charset="-122"/>
                <a:ea typeface="黑体" panose="02010609060101010101" pitchFamily="49" charset="-122"/>
              </a:rPr>
              <a:t>个</a:t>
            </a:r>
            <a:r>
              <a:rPr lang="en-US" altLang="zh-CN" sz="2000">
                <a:solidFill>
                  <a:srgbClr val="005825"/>
                </a:solidFill>
                <a:latin typeface="黑体" panose="02010609060101010101" pitchFamily="49" charset="-122"/>
                <a:ea typeface="黑体" panose="02010609060101010101" pitchFamily="49" charset="-122"/>
              </a:rPr>
              <a:t>epoch</a:t>
            </a:r>
            <a:r>
              <a:rPr lang="zh-CN" altLang="en-US" sz="2000">
                <a:solidFill>
                  <a:srgbClr val="005825"/>
                </a:solidFill>
                <a:latin typeface="黑体" panose="02010609060101010101" pitchFamily="49" charset="-122"/>
                <a:ea typeface="黑体" panose="02010609060101010101" pitchFamily="49" charset="-122"/>
              </a:rPr>
              <a:t>的充分迭代并取得收敛</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学习率为</a:t>
            </a:r>
            <a:r>
              <a:rPr lang="en-US" altLang="zh-CN" sz="2000">
                <a:solidFill>
                  <a:srgbClr val="005825"/>
                </a:solidFill>
                <a:latin typeface="黑体" panose="02010609060101010101" pitchFamily="49" charset="-122"/>
                <a:ea typeface="黑体" panose="02010609060101010101" pitchFamily="49" charset="-122"/>
              </a:rPr>
              <a:t>1e-5</a:t>
            </a:r>
            <a:r>
              <a:rPr lang="zh-CN" altLang="en-US" sz="2000">
                <a:solidFill>
                  <a:srgbClr val="005825"/>
                </a:solidFill>
                <a:latin typeface="黑体" panose="02010609060101010101" pitchFamily="49" charset="-122"/>
                <a:ea typeface="黑体" panose="02010609060101010101" pitchFamily="49" charset="-122"/>
              </a:rPr>
              <a:t>、无权重衰减、使用</a:t>
            </a:r>
            <a:r>
              <a:rPr lang="en-US" altLang="zh-CN" sz="2000">
                <a:solidFill>
                  <a:srgbClr val="005825"/>
                </a:solidFill>
                <a:latin typeface="黑体" panose="02010609060101010101" pitchFamily="49" charset="-122"/>
                <a:ea typeface="黑体" panose="02010609060101010101" pitchFamily="49" charset="-122"/>
              </a:rPr>
              <a:t>beta1</a:t>
            </a:r>
            <a:r>
              <a:rPr lang="zh-CN" altLang="en-US" sz="2000">
                <a:solidFill>
                  <a:srgbClr val="005825"/>
                </a:solidFill>
                <a:latin typeface="黑体" panose="02010609060101010101" pitchFamily="49" charset="-122"/>
                <a:ea typeface="黑体" panose="02010609060101010101" pitchFamily="49" charset="-122"/>
              </a:rPr>
              <a:t>为</a:t>
            </a:r>
            <a:r>
              <a:rPr lang="en-US" altLang="zh-CN" sz="2000">
                <a:solidFill>
                  <a:srgbClr val="005825"/>
                </a:solidFill>
                <a:latin typeface="黑体" panose="02010609060101010101" pitchFamily="49" charset="-122"/>
                <a:ea typeface="黑体" panose="02010609060101010101" pitchFamily="49" charset="-122"/>
              </a:rPr>
              <a:t>0.5</a:t>
            </a:r>
            <a:r>
              <a:rPr lang="zh-CN" altLang="en-US" sz="2000">
                <a:solidFill>
                  <a:srgbClr val="005825"/>
                </a:solidFill>
                <a:latin typeface="黑体" panose="02010609060101010101" pitchFamily="49" charset="-122"/>
                <a:ea typeface="黑体" panose="02010609060101010101" pitchFamily="49" charset="-122"/>
              </a:rPr>
              <a:t>的</a:t>
            </a:r>
            <a:r>
              <a:rPr lang="en-US" altLang="zh-CN" sz="2000">
                <a:solidFill>
                  <a:srgbClr val="005825"/>
                </a:solidFill>
                <a:latin typeface="黑体" panose="02010609060101010101" pitchFamily="49" charset="-122"/>
                <a:ea typeface="黑体" panose="02010609060101010101" pitchFamily="49" charset="-122"/>
              </a:rPr>
              <a:t>Adam</a:t>
            </a:r>
            <a:r>
              <a:rPr lang="zh-CN" altLang="en-US" sz="2000">
                <a:solidFill>
                  <a:srgbClr val="005825"/>
                </a:solidFill>
                <a:latin typeface="黑体" panose="02010609060101010101" pitchFamily="49" charset="-122"/>
                <a:ea typeface="黑体" panose="02010609060101010101" pitchFamily="49" charset="-122"/>
              </a:rPr>
              <a:t>优化器 </a:t>
            </a:r>
          </a:p>
          <a:p>
            <a:pPr marL="285750" indent="-285750">
              <a:lnSpc>
                <a:spcPct val="150000"/>
              </a:lnSpc>
              <a:buFont typeface="Wingdings" panose="05000000000000000000" pitchFamily="2" charset="2"/>
              <a:buChar char="l"/>
            </a:pPr>
            <a:r>
              <a:rPr lang="en-US" altLang="zh-CN" sz="2000">
                <a:solidFill>
                  <a:srgbClr val="005825"/>
                </a:solidFill>
                <a:latin typeface="黑体" panose="02010609060101010101" pitchFamily="49" charset="-122"/>
                <a:ea typeface="黑体" panose="02010609060101010101" pitchFamily="49" charset="-122"/>
              </a:rPr>
              <a:t>Batch Size=4</a:t>
            </a:r>
            <a:r>
              <a:rPr lang="zh-CN" altLang="en-US" sz="2000">
                <a:solidFill>
                  <a:srgbClr val="005825"/>
                </a:solidFill>
                <a:latin typeface="黑体" panose="02010609060101010101" pitchFamily="49" charset="-122"/>
                <a:ea typeface="黑体" panose="02010609060101010101" pitchFamily="49" charset="-122"/>
              </a:rPr>
              <a:t>（多卡同步并行，每张</a:t>
            </a:r>
            <a:r>
              <a:rPr lang="en-US" altLang="zh-CN" sz="2000">
                <a:solidFill>
                  <a:srgbClr val="005825"/>
                </a:solidFill>
                <a:latin typeface="黑体" panose="02010609060101010101" pitchFamily="49" charset="-122"/>
                <a:ea typeface="黑体" panose="02010609060101010101" pitchFamily="49" charset="-122"/>
              </a:rPr>
              <a:t>GPU</a:t>
            </a:r>
            <a:r>
              <a:rPr lang="zh-CN" altLang="en-US" sz="2000">
                <a:solidFill>
                  <a:srgbClr val="005825"/>
                </a:solidFill>
                <a:latin typeface="黑体" panose="02010609060101010101" pitchFamily="49" charset="-122"/>
                <a:ea typeface="黑体" panose="02010609060101010101" pitchFamily="49" charset="-122"/>
              </a:rPr>
              <a:t>处理一 张图）</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评估结果为</a:t>
            </a:r>
            <a:r>
              <a:rPr lang="en-US" altLang="zh-CN" sz="2000">
                <a:solidFill>
                  <a:srgbClr val="005825"/>
                </a:solidFill>
                <a:latin typeface="黑体" panose="02010609060101010101" pitchFamily="49" charset="-122"/>
                <a:ea typeface="黑体" panose="02010609060101010101" pitchFamily="49" charset="-122"/>
              </a:rPr>
              <a:t>2D</a:t>
            </a:r>
            <a:r>
              <a:rPr lang="zh-CN" altLang="en-US" sz="2000">
                <a:solidFill>
                  <a:srgbClr val="005825"/>
                </a:solidFill>
                <a:latin typeface="黑体" panose="02010609060101010101" pitchFamily="49" charset="-122"/>
                <a:ea typeface="黑体" panose="02010609060101010101" pitchFamily="49" charset="-122"/>
              </a:rPr>
              <a:t>图上所有模态均值，</a:t>
            </a:r>
            <a:r>
              <a:rPr lang="en-US" altLang="zh-CN" sz="2000">
                <a:solidFill>
                  <a:srgbClr val="005825"/>
                </a:solidFill>
                <a:latin typeface="黑体" panose="02010609060101010101" pitchFamily="49" charset="-122"/>
                <a:ea typeface="黑体" panose="02010609060101010101" pitchFamily="49" charset="-122"/>
              </a:rPr>
              <a:t>4</a:t>
            </a:r>
            <a:r>
              <a:rPr lang="zh-CN" altLang="en-US" sz="2000">
                <a:solidFill>
                  <a:srgbClr val="005825"/>
                </a:solidFill>
                <a:latin typeface="黑体" panose="02010609060101010101" pitchFamily="49" charset="-122"/>
                <a:ea typeface="黑体" panose="02010609060101010101" pitchFamily="49" charset="-122"/>
              </a:rPr>
              <a:t>次训练保留最佳结果</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转换训练时，考虑到输入输出的相似性， 模型卷积层初始化采用均值模糊卷积</a:t>
            </a: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上采样方式为：步长为</a:t>
            </a:r>
            <a:r>
              <a:rPr lang="en-US" altLang="zh-CN" sz="2000">
                <a:solidFill>
                  <a:srgbClr val="005825"/>
                </a:solidFill>
                <a:latin typeface="黑体" panose="02010609060101010101" pitchFamily="49" charset="-122"/>
                <a:ea typeface="黑体" panose="02010609060101010101" pitchFamily="49" charset="-122"/>
              </a:rPr>
              <a:t>2</a:t>
            </a:r>
            <a:r>
              <a:rPr lang="zh-CN" altLang="en-US" sz="2000">
                <a:solidFill>
                  <a:srgbClr val="005825"/>
                </a:solidFill>
                <a:latin typeface="黑体" panose="02010609060101010101" pitchFamily="49" charset="-122"/>
                <a:ea typeface="黑体" panose="02010609060101010101" pitchFamily="49" charset="-122"/>
              </a:rPr>
              <a:t>的反卷积 与 （步长为</a:t>
            </a:r>
            <a:r>
              <a:rPr lang="en-US" altLang="zh-CN" sz="2000">
                <a:solidFill>
                  <a:srgbClr val="005825"/>
                </a:solidFill>
                <a:latin typeface="黑体" panose="02010609060101010101" pitchFamily="49" charset="-122"/>
                <a:ea typeface="黑体" panose="02010609060101010101" pitchFamily="49" charset="-122"/>
              </a:rPr>
              <a:t>2</a:t>
            </a:r>
            <a:r>
              <a:rPr lang="zh-CN" altLang="en-US" sz="2000">
                <a:solidFill>
                  <a:srgbClr val="005825"/>
                </a:solidFill>
                <a:latin typeface="黑体" panose="02010609060101010101" pitchFamily="49" charset="-122"/>
                <a:ea typeface="黑体" panose="02010609060101010101" pitchFamily="49" charset="-122"/>
              </a:rPr>
              <a:t>的最近邻插值上采样</a:t>
            </a:r>
            <a:r>
              <a:rPr lang="en-US" altLang="zh-CN" sz="2000">
                <a:solidFill>
                  <a:srgbClr val="005825"/>
                </a:solidFill>
                <a:latin typeface="黑体" panose="02010609060101010101" pitchFamily="49" charset="-122"/>
                <a:ea typeface="黑体" panose="02010609060101010101" pitchFamily="49" charset="-122"/>
              </a:rPr>
              <a:t>+</a:t>
            </a:r>
            <a:r>
              <a:rPr lang="zh-CN" altLang="en-US" sz="2000">
                <a:solidFill>
                  <a:srgbClr val="005825"/>
                </a:solidFill>
                <a:latin typeface="黑体" panose="02010609060101010101" pitchFamily="49" charset="-122"/>
                <a:ea typeface="黑体" panose="02010609060101010101" pitchFamily="49" charset="-122"/>
              </a:rPr>
              <a:t>单层卷积）堆</a:t>
            </a:r>
            <a:r>
              <a:rPr lang="zh-CN" altLang="en-US" sz="2000" smtClean="0">
                <a:solidFill>
                  <a:srgbClr val="005825"/>
                </a:solidFill>
                <a:latin typeface="黑体" panose="02010609060101010101" pitchFamily="49" charset="-122"/>
                <a:ea typeface="黑体" panose="02010609060101010101" pitchFamily="49" charset="-122"/>
              </a:rPr>
              <a:t>叠</a:t>
            </a:r>
            <a:endParaRPr lang="zh-CN" altLang="en-US" sz="2000">
              <a:solidFill>
                <a:srgbClr val="005825"/>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fld id="{DFDB8489-2214-4D5C-B6A9-914BA8053C58}" type="slidenum">
              <a:rPr lang="zh-CN" altLang="en-US" smtClean="0"/>
              <a:t>45</a:t>
            </a:fld>
            <a:endParaRPr lang="zh-CN" altLang="en-US"/>
          </a:p>
        </p:txBody>
      </p:sp>
    </p:spTree>
    <p:extLst>
      <p:ext uri="{BB962C8B-B14F-4D97-AF65-F5344CB8AC3E}">
        <p14:creationId xmlns:p14="http://schemas.microsoft.com/office/powerpoint/2010/main" val="99062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4197" y="1686739"/>
            <a:ext cx="8809869" cy="3756090"/>
          </a:xfrm>
          <a:prstGeom prst="rect">
            <a:avLst/>
          </a:prstGeom>
        </p:spPr>
      </p:pic>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5444119"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合成多模态医学影像的配准有效性评估</a:t>
            </a:r>
          </a:p>
        </p:txBody>
      </p:sp>
    </p:spTree>
    <p:extLst>
      <p:ext uri="{BB962C8B-B14F-4D97-AF65-F5344CB8AC3E}">
        <p14:creationId xmlns:p14="http://schemas.microsoft.com/office/powerpoint/2010/main" val="841110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lang="zh-CN" altLang="en-US"/>
          </a:p>
        </p:txBody>
      </p:sp>
      <p:pic>
        <p:nvPicPr>
          <p:cNvPr id="2" name="图片 1"/>
          <p:cNvPicPr>
            <a:picLocks noChangeAspect="1"/>
          </p:cNvPicPr>
          <p:nvPr/>
        </p:nvPicPr>
        <p:blipFill>
          <a:blip r:embed="rId3"/>
          <a:stretch>
            <a:fillRect/>
          </a:stretch>
        </p:blipFill>
        <p:spPr>
          <a:xfrm>
            <a:off x="825592" y="864849"/>
            <a:ext cx="7438072" cy="5239429"/>
          </a:xfrm>
          <a:prstGeom prst="rect">
            <a:avLst/>
          </a:prstGeom>
        </p:spPr>
      </p:pic>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5444119"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合成多模态医学影像的配准有效性评估</a:t>
            </a:r>
          </a:p>
        </p:txBody>
      </p:sp>
    </p:spTree>
    <p:extLst>
      <p:ext uri="{BB962C8B-B14F-4D97-AF65-F5344CB8AC3E}">
        <p14:creationId xmlns:p14="http://schemas.microsoft.com/office/powerpoint/2010/main" val="24359910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30715" y="1388835"/>
            <a:ext cx="8531785" cy="4644294"/>
          </a:xfrm>
          <a:prstGeom prst="rect">
            <a:avLst/>
          </a:prstGeom>
        </p:spPr>
      </p:pic>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126177"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合成脑</a:t>
            </a:r>
            <a:r>
              <a:rPr lang="en-US" altLang="zh-CN" sz="2400" b="1">
                <a:solidFill>
                  <a:srgbClr val="005825"/>
                </a:solidFill>
                <a:latin typeface="黑体" panose="02010609060101010101" pitchFamily="49" charset="-122"/>
                <a:ea typeface="黑体" panose="02010609060101010101" pitchFamily="49" charset="-122"/>
              </a:rPr>
              <a:t>MRI</a:t>
            </a:r>
            <a:r>
              <a:rPr lang="zh-CN" altLang="en-US" sz="2400" b="1">
                <a:solidFill>
                  <a:srgbClr val="005825"/>
                </a:solidFill>
                <a:latin typeface="黑体" panose="02010609060101010101" pitchFamily="49" charset="-122"/>
                <a:ea typeface="黑体" panose="02010609060101010101" pitchFamily="49" charset="-122"/>
              </a:rPr>
              <a:t>的视觉对比</a:t>
            </a:r>
          </a:p>
        </p:txBody>
      </p:sp>
    </p:spTree>
    <p:extLst>
      <p:ext uri="{BB962C8B-B14F-4D97-AF65-F5344CB8AC3E}">
        <p14:creationId xmlns:p14="http://schemas.microsoft.com/office/powerpoint/2010/main" val="5941016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51520" y="1588234"/>
            <a:ext cx="8547217" cy="3997892"/>
          </a:xfrm>
          <a:prstGeom prst="rect">
            <a:avLst/>
          </a:prstGeom>
        </p:spPr>
      </p:pic>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587842"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合成视网膜的</a:t>
            </a:r>
            <a:r>
              <a:rPr lang="zh-CN" altLang="en-US" sz="2400" b="1">
                <a:solidFill>
                  <a:srgbClr val="005825"/>
                </a:solidFill>
                <a:latin typeface="黑体" panose="02010609060101010101" pitchFamily="49" charset="-122"/>
                <a:ea typeface="黑体" panose="02010609060101010101" pitchFamily="49" charset="-122"/>
              </a:rPr>
              <a:t>可用性评估</a:t>
            </a:r>
          </a:p>
        </p:txBody>
      </p:sp>
    </p:spTree>
    <p:extLst>
      <p:ext uri="{BB962C8B-B14F-4D97-AF65-F5344CB8AC3E}">
        <p14:creationId xmlns:p14="http://schemas.microsoft.com/office/powerpoint/2010/main" val="3273839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280065" cy="461665"/>
          </a:xfrm>
          <a:prstGeom prst="rect">
            <a:avLst/>
          </a:prstGeom>
          <a:noFill/>
        </p:spPr>
        <p:txBody>
          <a:bodyPr wrap="none" rtlCol="0">
            <a:spAutoFit/>
          </a:bodyPr>
          <a:lstStyle/>
          <a:p>
            <a:r>
              <a:rPr lang="en-US" altLang="zh-CN" sz="2400" b="1">
                <a:solidFill>
                  <a:srgbClr val="005825"/>
                </a:solidFill>
                <a:latin typeface="黑体" panose="02010609060101010101" pitchFamily="49" charset="-122"/>
                <a:ea typeface="黑体" panose="02010609060101010101" pitchFamily="49" charset="-122"/>
              </a:rPr>
              <a:t>1.</a:t>
            </a:r>
            <a:r>
              <a:rPr lang="zh-CN" altLang="en-US" sz="2400" b="1">
                <a:solidFill>
                  <a:srgbClr val="005825"/>
                </a:solidFill>
                <a:latin typeface="黑体" panose="02010609060101010101" pitchFamily="49" charset="-122"/>
                <a:ea typeface="黑体" panose="02010609060101010101" pitchFamily="49" charset="-122"/>
              </a:rPr>
              <a:t>选题背景及研究现状</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1.3 </a:t>
            </a:r>
            <a:r>
              <a:rPr lang="zh-CN" altLang="en-US" sz="2200" b="1" smtClean="0"/>
              <a:t>国内外研究现状</a:t>
            </a:r>
            <a:endParaRPr lang="en-US" altLang="zh-CN" sz="2200" b="1"/>
          </a:p>
        </p:txBody>
      </p:sp>
      <p:sp>
        <p:nvSpPr>
          <p:cNvPr id="7" name="圆角矩形 6"/>
          <p:cNvSpPr/>
          <p:nvPr/>
        </p:nvSpPr>
        <p:spPr>
          <a:xfrm>
            <a:off x="4985886" y="1087521"/>
            <a:ext cx="3950296" cy="1123712"/>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无法合成配准多模态</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无法合成病灶信息</a:t>
            </a:r>
            <a:endParaRPr lang="en-US" altLang="zh-CN" sz="2000" smtClean="0">
              <a:solidFill>
                <a:srgbClr val="005825"/>
              </a:solidFill>
              <a:latin typeface="黑体" panose="02010609060101010101" pitchFamily="49" charset="-122"/>
              <a:ea typeface="黑体" panose="02010609060101010101" pitchFamily="49" charset="-122"/>
            </a:endParaRPr>
          </a:p>
        </p:txBody>
      </p:sp>
      <p:grpSp>
        <p:nvGrpSpPr>
          <p:cNvPr id="3" name="组合 2"/>
          <p:cNvGrpSpPr/>
          <p:nvPr/>
        </p:nvGrpSpPr>
        <p:grpSpPr>
          <a:xfrm>
            <a:off x="224954" y="2292357"/>
            <a:ext cx="8711228" cy="4411623"/>
            <a:chOff x="224954" y="2311796"/>
            <a:chExt cx="8711228" cy="4411623"/>
          </a:xfrm>
        </p:grpSpPr>
        <p:pic>
          <p:nvPicPr>
            <p:cNvPr id="6" name="图片 5"/>
            <p:cNvPicPr>
              <a:picLocks noChangeAspect="1"/>
            </p:cNvPicPr>
            <p:nvPr/>
          </p:nvPicPr>
          <p:blipFill>
            <a:blip r:embed="rId3"/>
            <a:stretch>
              <a:fillRect/>
            </a:stretch>
          </p:blipFill>
          <p:spPr>
            <a:xfrm>
              <a:off x="592941" y="2329320"/>
              <a:ext cx="7922409" cy="4392156"/>
            </a:xfrm>
            <a:prstGeom prst="rect">
              <a:avLst/>
            </a:prstGeom>
          </p:spPr>
        </p:pic>
        <p:sp>
          <p:nvSpPr>
            <p:cNvPr id="10" name="圆角矩形 9"/>
            <p:cNvSpPr/>
            <p:nvPr/>
          </p:nvSpPr>
          <p:spPr>
            <a:xfrm>
              <a:off x="224954" y="2311796"/>
              <a:ext cx="8711228" cy="4411623"/>
            </a:xfrm>
            <a:prstGeom prst="roundRect">
              <a:avLst>
                <a:gd name="adj" fmla="val 4964"/>
              </a:avLst>
            </a:prstGeom>
            <a:ln w="19050">
              <a:solidFill>
                <a:srgbClr val="005825"/>
              </a:solidFill>
              <a:prstDash val="dash"/>
            </a:ln>
            <a:effectLst/>
          </p:spPr>
          <p:txBody>
            <a:bodyPr wrap="square">
              <a:spAutoFit/>
            </a:bodyPr>
            <a:lstStyle/>
            <a:p>
              <a:pPr>
                <a:lnSpc>
                  <a:spcPct val="150000"/>
                </a:lnSpc>
              </a:pPr>
              <a:r>
                <a:rPr lang="en-US" altLang="zh-CN" sz="2000" smtClean="0">
                  <a:latin typeface="微软雅黑" panose="020B0503020204020204" pitchFamily="34" charset="-122"/>
                  <a:ea typeface="微软雅黑" panose="020B0503020204020204" pitchFamily="34" charset="-122"/>
                </a:rPr>
                <a:t>C</a:t>
              </a:r>
              <a:endParaRPr lang="en-US" altLang="zh-CN" sz="2000" b="1">
                <a:solidFill>
                  <a:srgbClr val="FF0000"/>
                </a:solidFill>
                <a:latin typeface="微软雅黑" panose="020B0503020204020204" pitchFamily="34" charset="-122"/>
                <a:ea typeface="微软雅黑" panose="020B0503020204020204" pitchFamily="34" charset="-122"/>
              </a:endParaRPr>
            </a:p>
            <a:p>
              <a:pPr>
                <a:lnSpc>
                  <a:spcPct val="150000"/>
                </a:lnSpc>
              </a:pPr>
              <a:endParaRPr lang="en-US" altLang="zh-CN" sz="2000" smtClean="0">
                <a:latin typeface="微软雅黑" panose="020B0503020204020204" pitchFamily="34" charset="-122"/>
                <a:ea typeface="微软雅黑" panose="020B0503020204020204" pitchFamily="34" charset="-122"/>
              </a:endParaRPr>
            </a:p>
            <a:p>
              <a:pPr>
                <a:lnSpc>
                  <a:spcPct val="150000"/>
                </a:lnSpc>
              </a:pPr>
              <a:endParaRPr lang="en-US" altLang="zh-CN" sz="2000">
                <a:latin typeface="微软雅黑" panose="020B0503020204020204" pitchFamily="34" charset="-122"/>
                <a:ea typeface="微软雅黑" panose="020B0503020204020204" pitchFamily="34" charset="-122"/>
              </a:endParaRPr>
            </a:p>
            <a:p>
              <a:pPr>
                <a:lnSpc>
                  <a:spcPct val="150000"/>
                </a:lnSpc>
              </a:pPr>
              <a:endParaRPr lang="en-US" altLang="zh-CN" sz="2000" smtClean="0">
                <a:latin typeface="微软雅黑" panose="020B0503020204020204" pitchFamily="34" charset="-122"/>
                <a:ea typeface="微软雅黑" panose="020B0503020204020204" pitchFamily="34" charset="-122"/>
              </a:endParaRPr>
            </a:p>
            <a:p>
              <a:pPr>
                <a:lnSpc>
                  <a:spcPct val="150000"/>
                </a:lnSpc>
              </a:pPr>
              <a:endParaRPr lang="en-US" altLang="zh-CN" sz="2000">
                <a:latin typeface="微软雅黑" panose="020B0503020204020204" pitchFamily="34" charset="-122"/>
                <a:ea typeface="微软雅黑" panose="020B0503020204020204" pitchFamily="34" charset="-122"/>
              </a:endParaRPr>
            </a:p>
            <a:p>
              <a:pPr>
                <a:lnSpc>
                  <a:spcPct val="150000"/>
                </a:lnSpc>
              </a:pPr>
              <a:endParaRPr lang="en-US" altLang="zh-CN" sz="2000" smtClean="0">
                <a:latin typeface="微软雅黑" panose="020B0503020204020204" pitchFamily="34" charset="-122"/>
                <a:ea typeface="微软雅黑" panose="020B0503020204020204" pitchFamily="34" charset="-122"/>
              </a:endParaRPr>
            </a:p>
            <a:p>
              <a:pPr>
                <a:lnSpc>
                  <a:spcPct val="150000"/>
                </a:lnSpc>
              </a:pPr>
              <a:endParaRPr lang="en-US" altLang="zh-CN" sz="2000">
                <a:latin typeface="微软雅黑" panose="020B0503020204020204" pitchFamily="34" charset="-122"/>
                <a:ea typeface="微软雅黑" panose="020B0503020204020204" pitchFamily="34" charset="-122"/>
              </a:endParaRPr>
            </a:p>
            <a:p>
              <a:pPr>
                <a:lnSpc>
                  <a:spcPct val="150000"/>
                </a:lnSpc>
              </a:pPr>
              <a:endParaRPr lang="en-US" altLang="zh-CN" sz="2000" smtClean="0">
                <a:latin typeface="微软雅黑" panose="020B0503020204020204" pitchFamily="34" charset="-122"/>
                <a:ea typeface="微软雅黑" panose="020B0503020204020204" pitchFamily="34" charset="-122"/>
              </a:endParaRPr>
            </a:p>
            <a:p>
              <a:pPr>
                <a:lnSpc>
                  <a:spcPct val="150000"/>
                </a:lnSpc>
              </a:pPr>
              <a:endParaRPr lang="en-US" altLang="zh-CN" sz="2000" smtClean="0">
                <a:latin typeface="微软雅黑" panose="020B0503020204020204" pitchFamily="34" charset="-122"/>
                <a:ea typeface="微软雅黑" panose="020B0503020204020204" pitchFamily="34" charset="-122"/>
              </a:endParaRPr>
            </a:p>
          </p:txBody>
        </p:sp>
      </p:gr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5</a:t>
            </a:fld>
            <a:endParaRPr lang="zh-CN" altLang="en-US"/>
          </a:p>
        </p:txBody>
      </p:sp>
      <p:sp>
        <p:nvSpPr>
          <p:cNvPr id="11" name="圆角矩形 10"/>
          <p:cNvSpPr/>
          <p:nvPr/>
        </p:nvSpPr>
        <p:spPr>
          <a:xfrm>
            <a:off x="279401" y="1071391"/>
            <a:ext cx="3907588" cy="1123712"/>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en-US" altLang="zh-CN" sz="2000" smtClean="0">
                <a:solidFill>
                  <a:srgbClr val="005825"/>
                </a:solidFill>
                <a:latin typeface="黑体" panose="02010609060101010101" pitchFamily="49" charset="-122"/>
                <a:ea typeface="黑体" panose="02010609060101010101" pitchFamily="49" charset="-122"/>
              </a:rPr>
              <a:t>Sobel</a:t>
            </a:r>
            <a:r>
              <a:rPr lang="zh-CN" altLang="en-US" sz="2000" smtClean="0">
                <a:solidFill>
                  <a:srgbClr val="005825"/>
                </a:solidFill>
                <a:latin typeface="黑体" panose="02010609060101010101" pitchFamily="49" charset="-122"/>
                <a:ea typeface="黑体" panose="02010609060101010101" pitchFamily="49" charset="-122"/>
              </a:rPr>
              <a:t>算子提取草图</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输入草图合成医学影像</a:t>
            </a:r>
            <a:endParaRPr lang="en-US" altLang="zh-CN" sz="2000" smtClean="0">
              <a:solidFill>
                <a:srgbClr val="005825"/>
              </a:solidFill>
              <a:latin typeface="黑体" panose="02010609060101010101" pitchFamily="49" charset="-122"/>
              <a:ea typeface="黑体" panose="02010609060101010101" pitchFamily="49" charset="-122"/>
            </a:endParaRPr>
          </a:p>
        </p:txBody>
      </p:sp>
      <p:sp>
        <p:nvSpPr>
          <p:cNvPr id="12" name="矩形 11"/>
          <p:cNvSpPr/>
          <p:nvPr/>
        </p:nvSpPr>
        <p:spPr>
          <a:xfrm>
            <a:off x="7741286" y="2167403"/>
            <a:ext cx="1231991" cy="553998"/>
          </a:xfrm>
          <a:prstGeom prst="rect">
            <a:avLst/>
          </a:prstGeom>
        </p:spPr>
        <p:txBody>
          <a:bodyPr wrap="square">
            <a:spAutoFit/>
          </a:bodyPr>
          <a:lstStyle/>
          <a:p>
            <a:pPr lvl="0">
              <a:lnSpc>
                <a:spcPct val="150000"/>
              </a:lnSpc>
            </a:pPr>
            <a:r>
              <a:rPr lang="en-US" altLang="zh-CN" sz="2000" b="1">
                <a:solidFill>
                  <a:srgbClr val="FF0000"/>
                </a:solidFill>
                <a:latin typeface="微软雅黑" panose="020B0503020204020204" pitchFamily="34" charset="-122"/>
                <a:ea typeface="微软雅黑" panose="020B0503020204020204" pitchFamily="34" charset="-122"/>
              </a:rPr>
              <a:t>SkrGAN</a:t>
            </a:r>
          </a:p>
        </p:txBody>
      </p:sp>
    </p:spTree>
    <p:extLst>
      <p:ext uri="{BB962C8B-B14F-4D97-AF65-F5344CB8AC3E}">
        <p14:creationId xmlns:p14="http://schemas.microsoft.com/office/powerpoint/2010/main" val="324572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49586" y="2113257"/>
            <a:ext cx="8709539" cy="2271172"/>
          </a:xfrm>
          <a:prstGeom prst="rect">
            <a:avLst/>
          </a:prstGeom>
        </p:spPr>
      </p:pic>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4055919"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合</a:t>
            </a:r>
            <a:r>
              <a:rPr lang="zh-CN" altLang="en-US" sz="2400" b="1" smtClean="0">
                <a:solidFill>
                  <a:srgbClr val="005825"/>
                </a:solidFill>
                <a:latin typeface="黑体" panose="02010609060101010101" pitchFamily="49" charset="-122"/>
                <a:ea typeface="黑体" panose="02010609060101010101" pitchFamily="49" charset="-122"/>
              </a:rPr>
              <a:t>成</a:t>
            </a:r>
            <a:r>
              <a:rPr lang="zh-CN" altLang="en-US" sz="2400" b="1">
                <a:solidFill>
                  <a:srgbClr val="005825"/>
                </a:solidFill>
                <a:latin typeface="黑体" panose="02010609060101010101" pitchFamily="49" charset="-122"/>
                <a:ea typeface="黑体" panose="02010609060101010101" pitchFamily="49" charset="-122"/>
              </a:rPr>
              <a:t>胸</a:t>
            </a:r>
            <a:r>
              <a:rPr lang="zh-CN" altLang="en-US" sz="2400" b="1" smtClean="0">
                <a:solidFill>
                  <a:srgbClr val="005825"/>
                </a:solidFill>
                <a:latin typeface="黑体" panose="02010609060101010101" pitchFamily="49" charset="-122"/>
                <a:ea typeface="黑体" panose="02010609060101010101" pitchFamily="49" charset="-122"/>
              </a:rPr>
              <a:t>部</a:t>
            </a:r>
            <a:r>
              <a:rPr lang="en-US" altLang="zh-CN" sz="2400" b="1" smtClean="0">
                <a:solidFill>
                  <a:srgbClr val="005825"/>
                </a:solidFill>
                <a:latin typeface="黑体" panose="02010609060101010101" pitchFamily="49" charset="-122"/>
                <a:ea typeface="黑体" panose="02010609060101010101" pitchFamily="49" charset="-122"/>
              </a:rPr>
              <a:t>X-Ray</a:t>
            </a:r>
            <a:r>
              <a:rPr lang="zh-CN" altLang="en-US" sz="2400" b="1" smtClean="0">
                <a:solidFill>
                  <a:srgbClr val="005825"/>
                </a:solidFill>
                <a:latin typeface="黑体" panose="02010609060101010101" pitchFamily="49" charset="-122"/>
                <a:ea typeface="黑体" panose="02010609060101010101" pitchFamily="49" charset="-122"/>
              </a:rPr>
              <a:t>的</a:t>
            </a:r>
            <a:r>
              <a:rPr lang="zh-CN" altLang="en-US" sz="2400" b="1">
                <a:solidFill>
                  <a:srgbClr val="005825"/>
                </a:solidFill>
                <a:latin typeface="黑体" panose="02010609060101010101" pitchFamily="49" charset="-122"/>
                <a:ea typeface="黑体" panose="02010609060101010101" pitchFamily="49" charset="-122"/>
              </a:rPr>
              <a:t>可用性评估</a:t>
            </a:r>
          </a:p>
        </p:txBody>
      </p:sp>
    </p:spTree>
    <p:extLst>
      <p:ext uri="{BB962C8B-B14F-4D97-AF65-F5344CB8AC3E}">
        <p14:creationId xmlns:p14="http://schemas.microsoft.com/office/powerpoint/2010/main" val="35777109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228865" y="891949"/>
            <a:ext cx="6651459" cy="5212948"/>
          </a:xfrm>
          <a:prstGeom prst="rect">
            <a:avLst/>
          </a:prstGeom>
        </p:spPr>
      </p:pic>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lang="zh-CN" altLang="en-US"/>
          </a:p>
        </p:txBody>
      </p:sp>
      <p:sp>
        <p:nvSpPr>
          <p:cNvPr id="8"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9" name="文本框 8"/>
          <p:cNvSpPr txBox="1"/>
          <p:nvPr/>
        </p:nvSpPr>
        <p:spPr>
          <a:xfrm>
            <a:off x="459591" y="59118"/>
            <a:ext cx="4209807"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合成结</a:t>
            </a:r>
            <a:r>
              <a:rPr lang="zh-CN" altLang="en-US" sz="2400" b="1">
                <a:solidFill>
                  <a:srgbClr val="005825"/>
                </a:solidFill>
                <a:latin typeface="黑体" panose="02010609060101010101" pitchFamily="49" charset="-122"/>
                <a:ea typeface="黑体" panose="02010609060101010101" pitchFamily="49" charset="-122"/>
              </a:rPr>
              <a:t>构特征图的多样性展示</a:t>
            </a:r>
            <a:endParaRPr lang="zh-CN" altLang="en-US" sz="2400" b="1" dirty="0">
              <a:solidFill>
                <a:srgbClr val="00582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464176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280011" y="652814"/>
            <a:ext cx="4760387" cy="6053672"/>
          </a:xfrm>
          <a:prstGeom prst="rect">
            <a:avLst/>
          </a:prstGeom>
        </p:spPr>
      </p:pic>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6681637" cy="461665"/>
          </a:xfrm>
          <a:prstGeom prst="rect">
            <a:avLst/>
          </a:prstGeom>
          <a:noFill/>
        </p:spPr>
        <p:txBody>
          <a:bodyPr wrap="none" rtlCol="0">
            <a:spAutoFit/>
          </a:bodyPr>
          <a:lstStyle/>
          <a:p>
            <a:r>
              <a:rPr lang="zh-CN" altLang="en-US" sz="2400" b="1">
                <a:solidFill>
                  <a:srgbClr val="005825"/>
                </a:solidFill>
                <a:latin typeface="黑体" panose="02010609060101010101" pitchFamily="49" charset="-122"/>
                <a:ea typeface="黑体" panose="02010609060101010101" pitchFamily="49" charset="-122"/>
              </a:rPr>
              <a:t>从正态分布顺序渐变采样合成的结构特征图示例</a:t>
            </a:r>
            <a:endParaRPr lang="zh-CN" altLang="en-US" sz="2400" b="1" dirty="0">
              <a:solidFill>
                <a:srgbClr val="00582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662490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006844" y="620860"/>
            <a:ext cx="5188436" cy="6091864"/>
          </a:xfrm>
          <a:prstGeom prst="rect">
            <a:avLst/>
          </a:prstGeom>
        </p:spPr>
      </p:pic>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5444119"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多模态医学影像合</a:t>
            </a:r>
            <a:r>
              <a:rPr lang="zh-CN" altLang="en-US" sz="2400" b="1">
                <a:solidFill>
                  <a:srgbClr val="005825"/>
                </a:solidFill>
                <a:latin typeface="黑体" panose="02010609060101010101" pitchFamily="49" charset="-122"/>
                <a:ea typeface="黑体" panose="02010609060101010101" pitchFamily="49" charset="-122"/>
              </a:rPr>
              <a:t>成数据</a:t>
            </a:r>
            <a:r>
              <a:rPr lang="zh-CN" altLang="en-US" sz="2400" b="1" smtClean="0">
                <a:solidFill>
                  <a:srgbClr val="005825"/>
                </a:solidFill>
                <a:latin typeface="黑体" panose="02010609060101010101" pitchFamily="49" charset="-122"/>
                <a:ea typeface="黑体" panose="02010609060101010101" pitchFamily="49" charset="-122"/>
              </a:rPr>
              <a:t>集中数据示例</a:t>
            </a:r>
            <a:endParaRPr lang="zh-CN" altLang="en-US" sz="2400" b="1" dirty="0">
              <a:solidFill>
                <a:srgbClr val="005825"/>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521173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958917"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算法</a:t>
            </a:r>
            <a:r>
              <a:rPr lang="en-US" altLang="zh-CN" sz="2400" b="1" smtClean="0">
                <a:solidFill>
                  <a:srgbClr val="005825"/>
                </a:solidFill>
                <a:latin typeface="黑体" panose="02010609060101010101" pitchFamily="49" charset="-122"/>
                <a:ea typeface="黑体" panose="02010609060101010101" pitchFamily="49" charset="-122"/>
              </a:rPr>
              <a:t>1</a:t>
            </a:r>
            <a:endParaRPr lang="zh-CN" altLang="en-US" sz="2400" b="1" dirty="0">
              <a:solidFill>
                <a:srgbClr val="005825"/>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1994204" y="599606"/>
            <a:ext cx="4960598" cy="6183443"/>
          </a:xfrm>
          <a:prstGeom prst="rect">
            <a:avLst/>
          </a:prstGeom>
        </p:spPr>
      </p:pic>
    </p:spTree>
    <p:extLst>
      <p:ext uri="{BB962C8B-B14F-4D97-AF65-F5344CB8AC3E}">
        <p14:creationId xmlns:p14="http://schemas.microsoft.com/office/powerpoint/2010/main" val="33306383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958917"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算法</a:t>
            </a:r>
            <a:r>
              <a:rPr lang="en-US" altLang="zh-CN" sz="2400" b="1" smtClean="0">
                <a:solidFill>
                  <a:srgbClr val="005825"/>
                </a:solidFill>
                <a:latin typeface="黑体" panose="02010609060101010101" pitchFamily="49" charset="-122"/>
                <a:ea typeface="黑体" panose="02010609060101010101" pitchFamily="49" charset="-122"/>
              </a:rPr>
              <a:t>2</a:t>
            </a:r>
            <a:endParaRPr lang="zh-CN" altLang="en-US" sz="2400" b="1" dirty="0">
              <a:solidFill>
                <a:srgbClr val="005825"/>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1738857" y="1030410"/>
            <a:ext cx="5619125" cy="4125353"/>
          </a:xfrm>
          <a:prstGeom prst="rect">
            <a:avLst/>
          </a:prstGeom>
        </p:spPr>
      </p:pic>
    </p:spTree>
    <p:extLst>
      <p:ext uri="{BB962C8B-B14F-4D97-AF65-F5344CB8AC3E}">
        <p14:creationId xmlns:p14="http://schemas.microsoft.com/office/powerpoint/2010/main" val="32081548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958917"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算法</a:t>
            </a:r>
            <a:r>
              <a:rPr lang="en-US" altLang="zh-CN" sz="2400" b="1" smtClean="0">
                <a:solidFill>
                  <a:srgbClr val="005825"/>
                </a:solidFill>
                <a:latin typeface="黑体" panose="02010609060101010101" pitchFamily="49" charset="-122"/>
                <a:ea typeface="黑体" panose="02010609060101010101" pitchFamily="49" charset="-122"/>
              </a:rPr>
              <a:t>3</a:t>
            </a:r>
            <a:endParaRPr lang="zh-CN" altLang="en-US" sz="2400" b="1" dirty="0">
              <a:solidFill>
                <a:srgbClr val="005825"/>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1448488" y="770233"/>
            <a:ext cx="6235908" cy="5406238"/>
          </a:xfrm>
          <a:prstGeom prst="rect">
            <a:avLst/>
          </a:prstGeom>
        </p:spPr>
      </p:pic>
    </p:spTree>
    <p:extLst>
      <p:ext uri="{BB962C8B-B14F-4D97-AF65-F5344CB8AC3E}">
        <p14:creationId xmlns:p14="http://schemas.microsoft.com/office/powerpoint/2010/main" val="35407154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B8489-2214-4D5C-B6A9-914BA8053C58}" type="slidenum">
              <a:rPr lang="zh-CN" altLang="en-US" sz="2200" b="1">
                <a:solidFill>
                  <a:srgbClr val="005825"/>
                </a:solidFill>
                <a:latin typeface="微软雅黑" panose="020B0503020204020204" pitchFamily="34" charset="-122"/>
                <a:ea typeface="微软雅黑" panose="020B0503020204020204" pitchFamily="34" charset="-122"/>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lang="zh-CN" altLang="en-US"/>
          </a:p>
        </p:txBody>
      </p:sp>
      <p:sp>
        <p:nvSpPr>
          <p:cNvPr id="7"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958917" cy="461665"/>
          </a:xfrm>
          <a:prstGeom prst="rect">
            <a:avLst/>
          </a:prstGeom>
          <a:noFill/>
        </p:spPr>
        <p:txBody>
          <a:bodyPr wrap="none" rtlCol="0">
            <a:spAutoFit/>
          </a:bodyPr>
          <a:lstStyle/>
          <a:p>
            <a:r>
              <a:rPr lang="zh-CN" altLang="en-US" sz="2400" b="1" smtClean="0">
                <a:solidFill>
                  <a:srgbClr val="005825"/>
                </a:solidFill>
                <a:latin typeface="黑体" panose="02010609060101010101" pitchFamily="49" charset="-122"/>
                <a:ea typeface="黑体" panose="02010609060101010101" pitchFamily="49" charset="-122"/>
              </a:rPr>
              <a:t>算法</a:t>
            </a:r>
            <a:r>
              <a:rPr lang="en-US" altLang="zh-CN" sz="2400" b="1" smtClean="0">
                <a:solidFill>
                  <a:srgbClr val="005825"/>
                </a:solidFill>
                <a:latin typeface="黑体" panose="02010609060101010101" pitchFamily="49" charset="-122"/>
                <a:ea typeface="黑体" panose="02010609060101010101" pitchFamily="49" charset="-122"/>
              </a:rPr>
              <a:t>4</a:t>
            </a:r>
            <a:endParaRPr lang="zh-CN" altLang="en-US" sz="2400" b="1" dirty="0">
              <a:solidFill>
                <a:srgbClr val="005825"/>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290415" y="1096101"/>
            <a:ext cx="8546580" cy="4113216"/>
          </a:xfrm>
          <a:prstGeom prst="rect">
            <a:avLst/>
          </a:prstGeom>
        </p:spPr>
      </p:pic>
    </p:spTree>
    <p:extLst>
      <p:ext uri="{BB962C8B-B14F-4D97-AF65-F5344CB8AC3E}">
        <p14:creationId xmlns:p14="http://schemas.microsoft.com/office/powerpoint/2010/main" val="2965665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76404" t="21854"/>
          <a:stretch/>
        </p:blipFill>
        <p:spPr>
          <a:xfrm>
            <a:off x="5954410" y="1597703"/>
            <a:ext cx="3064480" cy="4048329"/>
          </a:xfrm>
          <a:prstGeom prst="rect">
            <a:avLst/>
          </a:prstGeom>
        </p:spPr>
      </p:pic>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3280065" cy="461665"/>
          </a:xfrm>
          <a:prstGeom prst="rect">
            <a:avLst/>
          </a:prstGeom>
          <a:noFill/>
        </p:spPr>
        <p:txBody>
          <a:bodyPr wrap="none" rtlCol="0">
            <a:spAutoFit/>
          </a:bodyPr>
          <a:lstStyle/>
          <a:p>
            <a:r>
              <a:rPr lang="en-US" altLang="zh-CN" sz="2400" b="1">
                <a:solidFill>
                  <a:srgbClr val="005825"/>
                </a:solidFill>
                <a:latin typeface="黑体" panose="02010609060101010101" pitchFamily="49" charset="-122"/>
                <a:ea typeface="黑体" panose="02010609060101010101" pitchFamily="49" charset="-122"/>
              </a:rPr>
              <a:t>1.</a:t>
            </a:r>
            <a:r>
              <a:rPr lang="zh-CN" altLang="en-US" sz="2400" b="1">
                <a:solidFill>
                  <a:srgbClr val="005825"/>
                </a:solidFill>
                <a:latin typeface="黑体" panose="02010609060101010101" pitchFamily="49" charset="-122"/>
                <a:ea typeface="黑体" panose="02010609060101010101" pitchFamily="49" charset="-122"/>
              </a:rPr>
              <a:t>选题背景及研究现状</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1.4 </a:t>
            </a:r>
            <a:r>
              <a:rPr lang="zh-CN" altLang="en-US" sz="2200" b="1" smtClean="0"/>
              <a:t>主要创新点</a:t>
            </a:r>
            <a:endParaRPr lang="en-US" altLang="zh-CN" sz="2200" b="1"/>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6</a:t>
            </a:fld>
            <a:endParaRPr lang="zh-CN" altLang="en-US"/>
          </a:p>
        </p:txBody>
      </p:sp>
      <p:sp>
        <p:nvSpPr>
          <p:cNvPr id="9" name="圆角矩形 8"/>
          <p:cNvSpPr/>
          <p:nvPr/>
        </p:nvSpPr>
        <p:spPr>
          <a:xfrm>
            <a:off x="255823" y="1239821"/>
            <a:ext cx="5710261" cy="4894183"/>
          </a:xfrm>
          <a:prstGeom prst="roundRect">
            <a:avLst>
              <a:gd name="adj" fmla="val 4635"/>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先</a:t>
            </a:r>
            <a:r>
              <a:rPr lang="zh-CN" altLang="en-US" sz="2000" b="1">
                <a:solidFill>
                  <a:srgbClr val="CC3300"/>
                </a:solidFill>
                <a:latin typeface="黑体" panose="02010609060101010101" pitchFamily="49" charset="-122"/>
                <a:ea typeface="黑体" panose="02010609060101010101" pitchFamily="49" charset="-122"/>
              </a:rPr>
              <a:t>合成结构特征图</a:t>
            </a:r>
            <a:r>
              <a:rPr lang="zh-CN" altLang="en-US" sz="2000">
                <a:solidFill>
                  <a:srgbClr val="005825"/>
                </a:solidFill>
                <a:latin typeface="黑体" panose="02010609060101010101" pitchFamily="49" charset="-122"/>
                <a:ea typeface="黑体" panose="02010609060101010101" pitchFamily="49" charset="-122"/>
              </a:rPr>
              <a:t>确定合理的结构和轮廓</a:t>
            </a:r>
            <a:r>
              <a:rPr lang="zh-CN" altLang="en-US" sz="2000" smtClean="0">
                <a:solidFill>
                  <a:srgbClr val="005825"/>
                </a:solidFill>
                <a:latin typeface="黑体" panose="02010609060101010101" pitchFamily="49" charset="-122"/>
                <a:ea typeface="黑体" panose="02010609060101010101" pitchFamily="49" charset="-122"/>
              </a:rPr>
              <a:t>，</a:t>
            </a:r>
            <a:endParaRPr lang="en-US" altLang="zh-CN" sz="2000" smtClean="0">
              <a:solidFill>
                <a:srgbClr val="005825"/>
              </a:solidFill>
              <a:latin typeface="黑体" panose="02010609060101010101" pitchFamily="49" charset="-122"/>
              <a:ea typeface="黑体" panose="02010609060101010101" pitchFamily="49" charset="-122"/>
            </a:endParaRPr>
          </a:p>
          <a:p>
            <a:pPr>
              <a:lnSpc>
                <a:spcPct val="150000"/>
              </a:lnSpc>
            </a:pPr>
            <a:r>
              <a:rPr lang="zh-CN" altLang="en-US" sz="2000" smtClean="0">
                <a:solidFill>
                  <a:srgbClr val="005825"/>
                </a:solidFill>
                <a:latin typeface="黑体" panose="02010609060101010101" pitchFamily="49" charset="-122"/>
                <a:ea typeface="黑体" panose="02010609060101010101" pitchFamily="49" charset="-122"/>
              </a:rPr>
              <a:t>  再</a:t>
            </a:r>
            <a:r>
              <a:rPr lang="zh-CN" altLang="en-US" sz="2000">
                <a:solidFill>
                  <a:srgbClr val="005825"/>
                </a:solidFill>
                <a:latin typeface="黑体" panose="02010609060101010101" pitchFamily="49" charset="-122"/>
                <a:ea typeface="黑体" panose="02010609060101010101" pitchFamily="49" charset="-122"/>
              </a:rPr>
              <a:t>进一步合成医学影像</a:t>
            </a:r>
            <a:endParaRPr lang="en-US" altLang="zh-CN"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endParaRPr lang="zh-CN" altLang="en-US"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以</a:t>
            </a:r>
            <a:r>
              <a:rPr lang="en-US" altLang="zh-CN" sz="2000" b="1">
                <a:solidFill>
                  <a:srgbClr val="CC3300"/>
                </a:solidFill>
                <a:latin typeface="黑体" panose="02010609060101010101" pitchFamily="49" charset="-122"/>
                <a:ea typeface="黑体" panose="02010609060101010101" pitchFamily="49" charset="-122"/>
              </a:rPr>
              <a:t>ACGAN</a:t>
            </a:r>
            <a:r>
              <a:rPr lang="zh-CN" altLang="en-US" sz="2000" b="1">
                <a:solidFill>
                  <a:srgbClr val="CC3300"/>
                </a:solidFill>
                <a:latin typeface="黑体" panose="02010609060101010101" pitchFamily="49" charset="-122"/>
                <a:ea typeface="黑体" panose="02010609060101010101" pitchFamily="49" charset="-122"/>
              </a:rPr>
              <a:t>架构合成多模</a:t>
            </a:r>
            <a:r>
              <a:rPr lang="zh-CN" altLang="en-US" sz="2000" b="1" smtClean="0">
                <a:solidFill>
                  <a:srgbClr val="CC3300"/>
                </a:solidFill>
                <a:latin typeface="黑体" panose="02010609060101010101" pitchFamily="49" charset="-122"/>
                <a:ea typeface="黑体" panose="02010609060101010101" pitchFamily="49" charset="-122"/>
              </a:rPr>
              <a:t>态</a:t>
            </a:r>
            <a:r>
              <a:rPr lang="zh-CN" altLang="en-US" sz="2000" smtClean="0">
                <a:solidFill>
                  <a:srgbClr val="005825"/>
                </a:solidFill>
                <a:latin typeface="黑体" panose="02010609060101010101" pitchFamily="49" charset="-122"/>
                <a:ea typeface="黑体" panose="02010609060101010101" pitchFamily="49" charset="-122"/>
              </a:rPr>
              <a:t> </a:t>
            </a:r>
            <a:r>
              <a:rPr lang="en-US" altLang="zh-CN" sz="2000" smtClean="0">
                <a:solidFill>
                  <a:srgbClr val="005825"/>
                </a:solidFill>
                <a:latin typeface="黑体" panose="02010609060101010101" pitchFamily="49" charset="-122"/>
                <a:ea typeface="黑体" panose="02010609060101010101" pitchFamily="49" charset="-122"/>
              </a:rPr>
              <a:t>+ </a:t>
            </a:r>
            <a:endParaRPr lang="en-US" altLang="zh-CN" sz="2000">
              <a:solidFill>
                <a:srgbClr val="005825"/>
              </a:solidFill>
              <a:latin typeface="黑体" panose="02010609060101010101" pitchFamily="49" charset="-122"/>
              <a:ea typeface="黑体" panose="02010609060101010101" pitchFamily="49" charset="-122"/>
            </a:endParaRPr>
          </a:p>
          <a:p>
            <a:pPr>
              <a:lnSpc>
                <a:spcPct val="150000"/>
              </a:lnSpc>
            </a:pPr>
            <a:r>
              <a:rPr lang="en-US" altLang="zh-CN" sz="2400">
                <a:solidFill>
                  <a:srgbClr val="005825"/>
                </a:solidFill>
                <a:latin typeface="黑体" panose="02010609060101010101" pitchFamily="49" charset="-122"/>
                <a:ea typeface="黑体" panose="02010609060101010101" pitchFamily="49" charset="-122"/>
              </a:rPr>
              <a:t> </a:t>
            </a:r>
            <a:r>
              <a:rPr lang="en-US" altLang="zh-CN" sz="2000">
                <a:solidFill>
                  <a:srgbClr val="005825"/>
                </a:solidFill>
                <a:latin typeface="黑体" panose="02010609060101010101" pitchFamily="49" charset="-122"/>
                <a:ea typeface="黑体" panose="02010609060101010101" pitchFamily="49" charset="-122"/>
              </a:rPr>
              <a:t> </a:t>
            </a:r>
            <a:r>
              <a:rPr lang="zh-CN" altLang="en-US" sz="2000">
                <a:solidFill>
                  <a:srgbClr val="005825"/>
                </a:solidFill>
                <a:latin typeface="黑体" panose="02010609060101010101" pitchFamily="49" charset="-122"/>
                <a:ea typeface="黑体" panose="02010609060101010101" pitchFamily="49" charset="-122"/>
              </a:rPr>
              <a:t>以</a:t>
            </a:r>
            <a:r>
              <a:rPr lang="en-US" altLang="zh-CN" sz="2000" b="1">
                <a:solidFill>
                  <a:srgbClr val="CC3300"/>
                </a:solidFill>
                <a:latin typeface="黑体" panose="02010609060101010101" pitchFamily="49" charset="-122"/>
                <a:ea typeface="黑体" panose="02010609060101010101" pitchFamily="49" charset="-122"/>
              </a:rPr>
              <a:t>CycleGAN</a:t>
            </a:r>
            <a:r>
              <a:rPr lang="zh-CN" altLang="en-US" sz="2000" b="1">
                <a:solidFill>
                  <a:srgbClr val="CC3300"/>
                </a:solidFill>
                <a:latin typeface="黑体" panose="02010609060101010101" pitchFamily="49" charset="-122"/>
                <a:ea typeface="黑体" panose="02010609060101010101" pitchFamily="49" charset="-122"/>
              </a:rPr>
              <a:t>架构</a:t>
            </a:r>
            <a:r>
              <a:rPr lang="zh-CN" altLang="en-US" sz="2000">
                <a:solidFill>
                  <a:srgbClr val="005825"/>
                </a:solidFill>
                <a:latin typeface="黑体" panose="02010609060101010101" pitchFamily="49" charset="-122"/>
                <a:ea typeface="黑体" panose="02010609060101010101" pitchFamily="49" charset="-122"/>
              </a:rPr>
              <a:t>互转模态</a:t>
            </a:r>
            <a:r>
              <a:rPr lang="zh-CN" altLang="en-US" sz="2000" b="1">
                <a:solidFill>
                  <a:srgbClr val="CC3300"/>
                </a:solidFill>
                <a:latin typeface="黑体" panose="02010609060101010101" pitchFamily="49" charset="-122"/>
                <a:ea typeface="黑体" panose="02010609060101010101" pitchFamily="49" charset="-122"/>
              </a:rPr>
              <a:t>实现配准</a:t>
            </a:r>
          </a:p>
          <a:p>
            <a:pPr marL="285750" indent="-285750">
              <a:lnSpc>
                <a:spcPct val="150000"/>
              </a:lnSpc>
              <a:buFont typeface="Wingdings" panose="05000000000000000000" pitchFamily="2" charset="2"/>
              <a:buChar char="l"/>
            </a:pPr>
            <a:endParaRPr lang="zh-CN" altLang="en-US"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输入</a:t>
            </a:r>
            <a:r>
              <a:rPr lang="zh-CN" altLang="en-US" sz="2000" b="1">
                <a:solidFill>
                  <a:srgbClr val="CC3300"/>
                </a:solidFill>
                <a:latin typeface="黑体" panose="02010609060101010101" pitchFamily="49" charset="-122"/>
                <a:ea typeface="黑体" panose="02010609060101010101" pitchFamily="49" charset="-122"/>
              </a:rPr>
              <a:t>病灶标签</a:t>
            </a:r>
            <a:r>
              <a:rPr lang="zh-CN" altLang="en-US" sz="2000">
                <a:solidFill>
                  <a:srgbClr val="005825"/>
                </a:solidFill>
                <a:latin typeface="黑体" panose="02010609060101010101" pitchFamily="49" charset="-122"/>
                <a:ea typeface="黑体" panose="02010609060101010101" pitchFamily="49" charset="-122"/>
              </a:rPr>
              <a:t>并使用</a:t>
            </a:r>
            <a:r>
              <a:rPr lang="zh-CN" altLang="en-US" sz="2000" b="1">
                <a:solidFill>
                  <a:srgbClr val="CC3300"/>
                </a:solidFill>
                <a:latin typeface="黑体" panose="02010609060101010101" pitchFamily="49" charset="-122"/>
                <a:ea typeface="黑体" panose="02010609060101010101" pitchFamily="49" charset="-122"/>
              </a:rPr>
              <a:t>病灶处理器</a:t>
            </a:r>
            <a:r>
              <a:rPr lang="zh-CN" altLang="en-US" sz="2000">
                <a:solidFill>
                  <a:srgbClr val="005825"/>
                </a:solidFill>
                <a:latin typeface="黑体" panose="02010609060101010101" pitchFamily="49" charset="-122"/>
                <a:ea typeface="黑体" panose="02010609060101010101" pitchFamily="49" charset="-122"/>
              </a:rPr>
              <a:t>指导病灶合成</a:t>
            </a:r>
          </a:p>
          <a:p>
            <a:pPr marL="285750" indent="-285750">
              <a:lnSpc>
                <a:spcPct val="150000"/>
              </a:lnSpc>
              <a:buFont typeface="Wingdings" panose="05000000000000000000" pitchFamily="2" charset="2"/>
              <a:buChar char="l"/>
            </a:pPr>
            <a:endParaRPr lang="zh-CN" altLang="en-US" sz="200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直</a:t>
            </a:r>
            <a:r>
              <a:rPr lang="zh-CN" altLang="en-US" sz="2000">
                <a:solidFill>
                  <a:srgbClr val="005825"/>
                </a:solidFill>
                <a:latin typeface="黑体" panose="02010609060101010101" pitchFamily="49" charset="-122"/>
                <a:ea typeface="黑体" panose="02010609060101010101" pitchFamily="49" charset="-122"/>
              </a:rPr>
              <a:t>接相似度评</a:t>
            </a:r>
            <a:r>
              <a:rPr lang="zh-CN" altLang="en-US" sz="2000" smtClean="0">
                <a:solidFill>
                  <a:srgbClr val="005825"/>
                </a:solidFill>
                <a:latin typeface="黑体" panose="02010609060101010101" pitchFamily="49" charset="-122"/>
                <a:ea typeface="黑体" panose="02010609060101010101" pitchFamily="49" charset="-122"/>
              </a:rPr>
              <a:t>估 </a:t>
            </a:r>
            <a:r>
              <a:rPr lang="en-US" altLang="zh-CN" sz="2000" smtClean="0">
                <a:solidFill>
                  <a:srgbClr val="005825"/>
                </a:solidFill>
                <a:latin typeface="黑体" panose="02010609060101010101" pitchFamily="49" charset="-122"/>
                <a:ea typeface="黑体" panose="02010609060101010101" pitchFamily="49" charset="-122"/>
              </a:rPr>
              <a:t>+ </a:t>
            </a:r>
            <a:r>
              <a:rPr lang="zh-CN" altLang="en-US" sz="2000" b="1" smtClean="0">
                <a:solidFill>
                  <a:srgbClr val="CC3300"/>
                </a:solidFill>
                <a:latin typeface="黑体" panose="02010609060101010101" pitchFamily="49" charset="-122"/>
                <a:ea typeface="黑体" panose="02010609060101010101" pitchFamily="49" charset="-122"/>
              </a:rPr>
              <a:t>智</a:t>
            </a:r>
            <a:r>
              <a:rPr lang="zh-CN" altLang="en-US" sz="2000" b="1">
                <a:solidFill>
                  <a:srgbClr val="CC3300"/>
                </a:solidFill>
                <a:latin typeface="黑体" panose="02010609060101010101" pitchFamily="49" charset="-122"/>
                <a:ea typeface="黑体" panose="02010609060101010101" pitchFamily="49" charset="-122"/>
              </a:rPr>
              <a:t>能医学影像处理任务中的使用表现</a:t>
            </a:r>
            <a:r>
              <a:rPr lang="zh-CN" altLang="en-US" sz="2000">
                <a:solidFill>
                  <a:srgbClr val="005825"/>
                </a:solidFill>
                <a:latin typeface="黑体" panose="02010609060101010101" pitchFamily="49" charset="-122"/>
                <a:ea typeface="黑体" panose="02010609060101010101" pitchFamily="49" charset="-122"/>
              </a:rPr>
              <a:t>间接评</a:t>
            </a:r>
            <a:r>
              <a:rPr lang="zh-CN" altLang="en-US" sz="2000" smtClean="0">
                <a:solidFill>
                  <a:srgbClr val="005825"/>
                </a:solidFill>
                <a:latin typeface="黑体" panose="02010609060101010101" pitchFamily="49" charset="-122"/>
                <a:ea typeface="黑体" panose="02010609060101010101" pitchFamily="49" charset="-122"/>
              </a:rPr>
              <a:t>估</a:t>
            </a:r>
            <a:endParaRPr lang="zh-CN" altLang="en-US" sz="2000">
              <a:solidFill>
                <a:srgbClr val="005825"/>
              </a:solidFill>
              <a:latin typeface="黑体" panose="02010609060101010101" pitchFamily="49" charset="-122"/>
              <a:ea typeface="黑体" panose="02010609060101010101" pitchFamily="49" charset="-122"/>
            </a:endParaRPr>
          </a:p>
        </p:txBody>
      </p:sp>
      <p:sp>
        <p:nvSpPr>
          <p:cNvPr id="6" name="矩形 5"/>
          <p:cNvSpPr/>
          <p:nvPr/>
        </p:nvSpPr>
        <p:spPr>
          <a:xfrm>
            <a:off x="6213821" y="1134891"/>
            <a:ext cx="1180131" cy="400110"/>
          </a:xfrm>
          <a:prstGeom prst="rect">
            <a:avLst/>
          </a:prstGeom>
        </p:spPr>
        <p:txBody>
          <a:bodyPr wrap="none">
            <a:spAutoFit/>
          </a:bodyPr>
          <a:lstStyle/>
          <a:p>
            <a:pPr marL="342900" indent="-342900">
              <a:buFont typeface="Wingdings" panose="05000000000000000000" pitchFamily="2" charset="2"/>
              <a:buChar char="n"/>
            </a:pPr>
            <a:r>
              <a:rPr lang="en-US" altLang="zh-CN" sz="2000" b="1" smtClean="0">
                <a:latin typeface="黑体" panose="02010609060101010101" pitchFamily="49" charset="-122"/>
                <a:ea typeface="黑体" panose="02010609060101010101" pitchFamily="49" charset="-122"/>
              </a:rPr>
              <a:t>ACGAN</a:t>
            </a:r>
            <a:endParaRPr lang="zh-CN" altLang="en-US" sz="20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89770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7"/>
          <p:cNvSpPr>
            <a:spLocks noEditPoints="1"/>
          </p:cNvSpPr>
          <p:nvPr/>
        </p:nvSpPr>
        <p:spPr bwMode="auto">
          <a:xfrm>
            <a:off x="2555588" y="3205537"/>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24" name="文本框 23"/>
          <p:cNvSpPr txBox="1"/>
          <p:nvPr/>
        </p:nvSpPr>
        <p:spPr>
          <a:xfrm>
            <a:off x="2676230" y="3197165"/>
            <a:ext cx="444352" cy="707886"/>
          </a:xfrm>
          <a:prstGeom prst="rect">
            <a:avLst/>
          </a:prstGeom>
          <a:noFill/>
          <a:ln>
            <a:noFill/>
          </a:ln>
        </p:spPr>
        <p:txBody>
          <a:bodyPr wrap="none" rtlCol="0">
            <a:spAutoFit/>
          </a:bodyPr>
          <a:lstStyle/>
          <a:p>
            <a:r>
              <a:rPr lang="en-US" altLang="zh-CN" sz="4000" dirty="0" smtClean="0">
                <a:solidFill>
                  <a:srgbClr val="005825"/>
                </a:solidFill>
              </a:rPr>
              <a:t>2</a:t>
            </a:r>
            <a:endParaRPr lang="zh-CN" altLang="en-US" sz="4000" dirty="0">
              <a:solidFill>
                <a:srgbClr val="005825"/>
              </a:solidFill>
            </a:endParaRPr>
          </a:p>
        </p:txBody>
      </p:sp>
      <p:sp>
        <p:nvSpPr>
          <p:cNvPr id="51" name="Freeform 7"/>
          <p:cNvSpPr>
            <a:spLocks noEditPoints="1"/>
          </p:cNvSpPr>
          <p:nvPr/>
        </p:nvSpPr>
        <p:spPr bwMode="auto">
          <a:xfrm>
            <a:off x="2593246" y="4764093"/>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19" name="Freeform 7"/>
          <p:cNvSpPr>
            <a:spLocks noEditPoints="1"/>
          </p:cNvSpPr>
          <p:nvPr/>
        </p:nvSpPr>
        <p:spPr bwMode="auto">
          <a:xfrm>
            <a:off x="2555588" y="2436162"/>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86" name="圆角矩形 85"/>
          <p:cNvSpPr/>
          <p:nvPr/>
        </p:nvSpPr>
        <p:spPr>
          <a:xfrm rot="5400000">
            <a:off x="-1246762" y="108224"/>
            <a:ext cx="5004886" cy="2423378"/>
          </a:xfrm>
          <a:prstGeom prst="roundRect">
            <a:avLst>
              <a:gd name="adj" fmla="val 50000"/>
            </a:avLst>
          </a:prstGeom>
          <a:solidFill>
            <a:srgbClr val="005825"/>
          </a:solidFill>
          <a:ln w="25400" cap="flat" cmpd="sng" algn="ctr">
            <a:solidFill>
              <a:srgbClr val="FFFFFF">
                <a:lumMod val="95000"/>
              </a:srgbClr>
            </a:solidFill>
            <a:prstDash val="solid"/>
          </a:ln>
          <a:effectLst>
            <a:outerShdw blurRad="254000" dist="127000" dir="2700000" algn="tl" rotWithShape="0">
              <a:prstClr val="black">
                <a:alpha val="40000"/>
              </a:prstClr>
            </a:outerShdw>
          </a:effectLst>
        </p:spPr>
        <p:txBody>
          <a:bodyPr rtlCol="0" anchor="ctr"/>
          <a:lstStyle/>
          <a:p>
            <a:pPr algn="ctr" defTabSz="685800">
              <a:defRPr/>
            </a:pPr>
            <a:endParaRPr lang="zh-CN" altLang="en-US" sz="1013" kern="0">
              <a:solidFill>
                <a:srgbClr val="005825"/>
              </a:solidFill>
              <a:latin typeface="Calibri"/>
              <a:ea typeface="宋体" panose="02010600030101010101" pitchFamily="2" charset="-122"/>
            </a:endParaRPr>
          </a:p>
        </p:txBody>
      </p:sp>
      <p:sp>
        <p:nvSpPr>
          <p:cNvPr id="87" name="文本框 86"/>
          <p:cNvSpPr txBox="1"/>
          <p:nvPr/>
        </p:nvSpPr>
        <p:spPr>
          <a:xfrm>
            <a:off x="336572" y="1720300"/>
            <a:ext cx="1886716" cy="969496"/>
          </a:xfrm>
          <a:prstGeom prst="rect">
            <a:avLst/>
          </a:prstGeom>
          <a:noFill/>
        </p:spPr>
        <p:txBody>
          <a:bodyPr vert="horz" wrap="square" rtlCol="0">
            <a:spAutoFit/>
          </a:bodyPr>
          <a:lstStyle/>
          <a:p>
            <a:pPr algn="dist"/>
            <a:r>
              <a:rPr lang="zh-CN" altLang="en-US" sz="5700" b="1" dirty="0">
                <a:solidFill>
                  <a:schemeClr val="bg1"/>
                </a:solidFill>
                <a:latin typeface="微软雅黑" panose="020B0503020204020204" pitchFamily="34" charset="-122"/>
                <a:ea typeface="微软雅黑" panose="020B0503020204020204" pitchFamily="34" charset="-122"/>
              </a:rPr>
              <a:t>目录</a:t>
            </a:r>
          </a:p>
        </p:txBody>
      </p:sp>
      <p:sp>
        <p:nvSpPr>
          <p:cNvPr id="5" name="圆角矩形 4"/>
          <p:cNvSpPr/>
          <p:nvPr/>
        </p:nvSpPr>
        <p:spPr>
          <a:xfrm>
            <a:off x="3130312" y="2452351"/>
            <a:ext cx="5878934"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6" name="圆角矩形 5"/>
          <p:cNvSpPr/>
          <p:nvPr/>
        </p:nvSpPr>
        <p:spPr>
          <a:xfrm>
            <a:off x="3128436" y="3234907"/>
            <a:ext cx="58808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8" name="文本框 7"/>
          <p:cNvSpPr txBox="1"/>
          <p:nvPr/>
        </p:nvSpPr>
        <p:spPr>
          <a:xfrm>
            <a:off x="2687756" y="2416303"/>
            <a:ext cx="444352" cy="707886"/>
          </a:xfrm>
          <a:prstGeom prst="rect">
            <a:avLst/>
          </a:prstGeom>
          <a:noFill/>
          <a:ln>
            <a:noFill/>
          </a:ln>
        </p:spPr>
        <p:txBody>
          <a:bodyPr wrap="none" rtlCol="0">
            <a:spAutoFit/>
          </a:bodyPr>
          <a:lstStyle/>
          <a:p>
            <a:r>
              <a:rPr lang="en-US" altLang="zh-CN" sz="4000" dirty="0" smtClean="0">
                <a:solidFill>
                  <a:srgbClr val="005825"/>
                </a:solidFill>
              </a:rPr>
              <a:t>1</a:t>
            </a:r>
            <a:endParaRPr lang="zh-CN" altLang="en-US" sz="4000" dirty="0">
              <a:solidFill>
                <a:srgbClr val="005825"/>
              </a:solidFill>
            </a:endParaRPr>
          </a:p>
        </p:txBody>
      </p:sp>
      <p:sp>
        <p:nvSpPr>
          <p:cNvPr id="4" name="矩形 3"/>
          <p:cNvSpPr/>
          <p:nvPr/>
        </p:nvSpPr>
        <p:spPr>
          <a:xfrm>
            <a:off x="3060700" y="3313371"/>
            <a:ext cx="4980851" cy="430887"/>
          </a:xfrm>
          <a:prstGeom prst="rect">
            <a:avLst/>
          </a:prstGeom>
        </p:spPr>
        <p:txBody>
          <a:bodyPr wrap="none">
            <a:spAutoFit/>
          </a:bodyPr>
          <a:lstStyle/>
          <a:p>
            <a:r>
              <a:rPr lang="zh-CN" altLang="en-US" sz="2200" b="1">
                <a:solidFill>
                  <a:srgbClr val="FFC000"/>
                </a:solidFill>
                <a:latin typeface="微软雅黑" panose="020B0503020204020204" pitchFamily="34" charset="-122"/>
                <a:ea typeface="微软雅黑" panose="020B0503020204020204" pitchFamily="34" charset="-122"/>
              </a:rPr>
              <a:t>医学影像结构特征图的提</a:t>
            </a:r>
            <a:r>
              <a:rPr lang="zh-CN" altLang="en-US" sz="2200" b="1" smtClean="0">
                <a:solidFill>
                  <a:srgbClr val="FFC000"/>
                </a:solidFill>
                <a:latin typeface="微软雅黑" panose="020B0503020204020204" pitchFamily="34" charset="-122"/>
                <a:ea typeface="微软雅黑" panose="020B0503020204020204" pitchFamily="34" charset="-122"/>
              </a:rPr>
              <a:t>取和</a:t>
            </a:r>
            <a:r>
              <a:rPr lang="zh-CN" altLang="en-US" sz="2200" b="1">
                <a:solidFill>
                  <a:srgbClr val="FFC000"/>
                </a:solidFill>
                <a:latin typeface="微软雅黑" panose="020B0503020204020204" pitchFamily="34" charset="-122"/>
                <a:ea typeface="微软雅黑" panose="020B0503020204020204" pitchFamily="34" charset="-122"/>
              </a:rPr>
              <a:t>生成方法</a:t>
            </a:r>
          </a:p>
        </p:txBody>
      </p:sp>
      <p:sp>
        <p:nvSpPr>
          <p:cNvPr id="9" name="矩形 8"/>
          <p:cNvSpPr/>
          <p:nvPr/>
        </p:nvSpPr>
        <p:spPr>
          <a:xfrm>
            <a:off x="3060700" y="2412454"/>
            <a:ext cx="2723823" cy="540341"/>
          </a:xfrm>
          <a:prstGeom prst="rect">
            <a:avLst/>
          </a:prstGeom>
        </p:spPr>
        <p:txBody>
          <a:bodyPr wrap="none">
            <a:spAutoFit/>
          </a:bodyPr>
          <a:lstStyle/>
          <a:p>
            <a:pPr>
              <a:lnSpc>
                <a:spcPct val="150000"/>
              </a:lnSpc>
            </a:pPr>
            <a:r>
              <a:rPr lang="zh-CN" altLang="en-US" sz="2200" smtClean="0">
                <a:solidFill>
                  <a:schemeClr val="bg1"/>
                </a:solidFill>
                <a:latin typeface="微软雅黑" panose="020B0503020204020204" pitchFamily="34" charset="-122"/>
                <a:ea typeface="微软雅黑" panose="020B0503020204020204" pitchFamily="34" charset="-122"/>
              </a:rPr>
              <a:t>选题背</a:t>
            </a:r>
            <a:r>
              <a:rPr lang="zh-CN" altLang="en-US" sz="2200">
                <a:solidFill>
                  <a:schemeClr val="bg1"/>
                </a:solidFill>
                <a:latin typeface="微软雅黑" panose="020B0503020204020204" pitchFamily="34" charset="-122"/>
                <a:ea typeface="微软雅黑" panose="020B0503020204020204" pitchFamily="34" charset="-122"/>
              </a:rPr>
              <a:t>景</a:t>
            </a:r>
            <a:r>
              <a:rPr lang="zh-CN" altLang="en-US" sz="2200" smtClean="0">
                <a:solidFill>
                  <a:schemeClr val="bg1"/>
                </a:solidFill>
                <a:latin typeface="微软雅黑" panose="020B0503020204020204" pitchFamily="34" charset="-122"/>
                <a:ea typeface="微软雅黑" panose="020B0503020204020204" pitchFamily="34" charset="-122"/>
              </a:rPr>
              <a:t>及研究现状</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44" name="Freeform 7"/>
          <p:cNvSpPr>
            <a:spLocks noEditPoints="1"/>
          </p:cNvSpPr>
          <p:nvPr/>
        </p:nvSpPr>
        <p:spPr bwMode="auto">
          <a:xfrm>
            <a:off x="2585511" y="3975145"/>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45" name="圆角矩形 44"/>
          <p:cNvSpPr/>
          <p:nvPr/>
        </p:nvSpPr>
        <p:spPr>
          <a:xfrm>
            <a:off x="3160236" y="4004034"/>
            <a:ext cx="5849010" cy="62476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b="1" dirty="0">
              <a:solidFill>
                <a:schemeClr val="bg1"/>
              </a:solidFill>
              <a:latin typeface="黑体" panose="02010609060101010101" pitchFamily="49" charset="-122"/>
              <a:ea typeface="黑体" panose="02010609060101010101" pitchFamily="49" charset="-122"/>
            </a:endParaRPr>
          </a:p>
        </p:txBody>
      </p:sp>
      <p:sp>
        <p:nvSpPr>
          <p:cNvPr id="46" name="圆角矩形 45"/>
          <p:cNvSpPr/>
          <p:nvPr/>
        </p:nvSpPr>
        <p:spPr>
          <a:xfrm>
            <a:off x="3179236" y="4793463"/>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47" name="文本框 46"/>
          <p:cNvSpPr txBox="1"/>
          <p:nvPr/>
        </p:nvSpPr>
        <p:spPr>
          <a:xfrm>
            <a:off x="2713888" y="4755721"/>
            <a:ext cx="444352" cy="707886"/>
          </a:xfrm>
          <a:prstGeom prst="rect">
            <a:avLst/>
          </a:prstGeom>
          <a:noFill/>
          <a:ln>
            <a:noFill/>
          </a:ln>
        </p:spPr>
        <p:txBody>
          <a:bodyPr wrap="none" rtlCol="0">
            <a:spAutoFit/>
          </a:bodyPr>
          <a:lstStyle/>
          <a:p>
            <a:r>
              <a:rPr lang="en-US" altLang="zh-CN" sz="4000" dirty="0">
                <a:solidFill>
                  <a:srgbClr val="005825"/>
                </a:solidFill>
              </a:rPr>
              <a:t>4</a:t>
            </a:r>
            <a:endParaRPr lang="zh-CN" altLang="en-US" sz="4000" dirty="0">
              <a:solidFill>
                <a:srgbClr val="005825"/>
              </a:solidFill>
            </a:endParaRPr>
          </a:p>
        </p:txBody>
      </p:sp>
      <p:sp>
        <p:nvSpPr>
          <p:cNvPr id="48" name="文本框 47"/>
          <p:cNvSpPr txBox="1"/>
          <p:nvPr/>
        </p:nvSpPr>
        <p:spPr>
          <a:xfrm>
            <a:off x="2717679" y="3955286"/>
            <a:ext cx="444352" cy="707886"/>
          </a:xfrm>
          <a:prstGeom prst="rect">
            <a:avLst/>
          </a:prstGeom>
          <a:noFill/>
          <a:ln>
            <a:noFill/>
          </a:ln>
        </p:spPr>
        <p:txBody>
          <a:bodyPr wrap="none" rtlCol="0">
            <a:spAutoFit/>
          </a:bodyPr>
          <a:lstStyle/>
          <a:p>
            <a:r>
              <a:rPr lang="en-US" altLang="zh-CN" sz="4000" dirty="0">
                <a:solidFill>
                  <a:srgbClr val="005825"/>
                </a:solidFill>
              </a:rPr>
              <a:t>3</a:t>
            </a:r>
            <a:endParaRPr lang="zh-CN" altLang="en-US" sz="4000" dirty="0">
              <a:solidFill>
                <a:srgbClr val="005825"/>
              </a:solidFill>
            </a:endParaRPr>
          </a:p>
        </p:txBody>
      </p:sp>
      <p:sp>
        <p:nvSpPr>
          <p:cNvPr id="49" name="矩形 48"/>
          <p:cNvSpPr/>
          <p:nvPr/>
        </p:nvSpPr>
        <p:spPr>
          <a:xfrm>
            <a:off x="3060700" y="4747803"/>
            <a:ext cx="3352200" cy="546112"/>
          </a:xfrm>
          <a:prstGeom prst="rect">
            <a:avLst/>
          </a:prstGeom>
        </p:spPr>
        <p:txBody>
          <a:bodyPr wrap="none">
            <a:spAutoFit/>
          </a:bodyPr>
          <a:lstStyle/>
          <a:p>
            <a:pPr>
              <a:lnSpc>
                <a:spcPct val="150000"/>
              </a:lnSpc>
            </a:pPr>
            <a:r>
              <a:rPr lang="zh-CN" altLang="en-US" sz="2200">
                <a:solidFill>
                  <a:schemeClr val="bg1"/>
                </a:solidFill>
                <a:ea typeface="微软雅黑" panose="020B0503020204020204" pitchFamily="34" charset="-122"/>
              </a:rPr>
              <a:t>合成医学影像的性能评估 </a:t>
            </a:r>
          </a:p>
        </p:txBody>
      </p:sp>
      <p:sp>
        <p:nvSpPr>
          <p:cNvPr id="50" name="矩形 49"/>
          <p:cNvSpPr/>
          <p:nvPr/>
        </p:nvSpPr>
        <p:spPr>
          <a:xfrm>
            <a:off x="3060700" y="3952543"/>
            <a:ext cx="5502168" cy="540341"/>
          </a:xfrm>
          <a:prstGeom prst="rect">
            <a:avLst/>
          </a:prstGeom>
        </p:spPr>
        <p:txBody>
          <a:bodyPr wrap="square">
            <a:spAutoFit/>
          </a:bodyPr>
          <a:lstStyle/>
          <a:p>
            <a:pPr>
              <a:lnSpc>
                <a:spcPct val="150000"/>
              </a:lnSpc>
            </a:pPr>
            <a:r>
              <a:rPr lang="zh-CN" altLang="en-US" sz="2200">
                <a:solidFill>
                  <a:schemeClr val="bg1"/>
                </a:solidFill>
                <a:latin typeface="微软雅黑" panose="020B0503020204020204" pitchFamily="34" charset="-122"/>
                <a:ea typeface="微软雅黑" panose="020B0503020204020204" pitchFamily="34" charset="-122"/>
              </a:rPr>
              <a:t>基于结构特征图的多模态医学影像合成方法</a:t>
            </a:r>
          </a:p>
        </p:txBody>
      </p:sp>
      <p:sp>
        <p:nvSpPr>
          <p:cNvPr id="55" name="Freeform 7"/>
          <p:cNvSpPr>
            <a:spLocks noEditPoints="1"/>
          </p:cNvSpPr>
          <p:nvPr/>
        </p:nvSpPr>
        <p:spPr bwMode="auto">
          <a:xfrm>
            <a:off x="2601889" y="5565110"/>
            <a:ext cx="708689" cy="699514"/>
          </a:xfrm>
          <a:custGeom>
            <a:avLst/>
            <a:gdLst>
              <a:gd name="T0" fmla="*/ 523 w 555"/>
              <a:gd name="T1" fmla="*/ 400 h 547"/>
              <a:gd name="T2" fmla="*/ 500 w 555"/>
              <a:gd name="T3" fmla="*/ 308 h 547"/>
              <a:gd name="T4" fmla="*/ 554 w 555"/>
              <a:gd name="T5" fmla="*/ 295 h 547"/>
              <a:gd name="T6" fmla="*/ 551 w 555"/>
              <a:gd name="T7" fmla="*/ 232 h 547"/>
              <a:gd name="T8" fmla="*/ 477 w 555"/>
              <a:gd name="T9" fmla="*/ 171 h 547"/>
              <a:gd name="T10" fmla="*/ 514 w 555"/>
              <a:gd name="T11" fmla="*/ 128 h 547"/>
              <a:gd name="T12" fmla="*/ 475 w 555"/>
              <a:gd name="T13" fmla="*/ 81 h 547"/>
              <a:gd name="T14" fmla="*/ 380 w 555"/>
              <a:gd name="T15" fmla="*/ 74 h 547"/>
              <a:gd name="T16" fmla="*/ 385 w 555"/>
              <a:gd name="T17" fmla="*/ 18 h 547"/>
              <a:gd name="T18" fmla="*/ 324 w 555"/>
              <a:gd name="T19" fmla="*/ 1 h 547"/>
              <a:gd name="T20" fmla="*/ 243 w 555"/>
              <a:gd name="T21" fmla="*/ 51 h 547"/>
              <a:gd name="T22" fmla="*/ 214 w 555"/>
              <a:gd name="T23" fmla="*/ 4 h 547"/>
              <a:gd name="T24" fmla="*/ 155 w 555"/>
              <a:gd name="T25" fmla="*/ 26 h 547"/>
              <a:gd name="T26" fmla="*/ 119 w 555"/>
              <a:gd name="T27" fmla="*/ 114 h 547"/>
              <a:gd name="T28" fmla="*/ 68 w 555"/>
              <a:gd name="T29" fmla="*/ 93 h 547"/>
              <a:gd name="T30" fmla="*/ 32 w 555"/>
              <a:gd name="T31" fmla="*/ 146 h 547"/>
              <a:gd name="T32" fmla="*/ 71 w 555"/>
              <a:gd name="T33" fmla="*/ 185 h 547"/>
              <a:gd name="T34" fmla="*/ 2 w 555"/>
              <a:gd name="T35" fmla="*/ 252 h 547"/>
              <a:gd name="T36" fmla="*/ 4 w 555"/>
              <a:gd name="T37" fmla="*/ 315 h 547"/>
              <a:gd name="T38" fmla="*/ 59 w 555"/>
              <a:gd name="T39" fmla="*/ 324 h 547"/>
              <a:gd name="T40" fmla="*/ 42 w 555"/>
              <a:gd name="T41" fmla="*/ 418 h 547"/>
              <a:gd name="T42" fmla="*/ 80 w 555"/>
              <a:gd name="T43" fmla="*/ 468 h 547"/>
              <a:gd name="T44" fmla="*/ 130 w 555"/>
              <a:gd name="T45" fmla="*/ 443 h 547"/>
              <a:gd name="T46" fmla="*/ 172 w 555"/>
              <a:gd name="T47" fmla="*/ 529 h 547"/>
              <a:gd name="T48" fmla="*/ 233 w 555"/>
              <a:gd name="T49" fmla="*/ 547 h 547"/>
              <a:gd name="T50" fmla="*/ 258 w 555"/>
              <a:gd name="T51" fmla="*/ 497 h 547"/>
              <a:gd name="T52" fmla="*/ 342 w 555"/>
              <a:gd name="T53" fmla="*/ 542 h 547"/>
              <a:gd name="T54" fmla="*/ 402 w 555"/>
              <a:gd name="T55" fmla="*/ 521 h 547"/>
              <a:gd name="T56" fmla="*/ 394 w 555"/>
              <a:gd name="T57" fmla="*/ 466 h 547"/>
              <a:gd name="T58" fmla="*/ 488 w 555"/>
              <a:gd name="T59" fmla="*/ 452 h 547"/>
              <a:gd name="T60" fmla="*/ 508 w 555"/>
              <a:gd name="T61" fmla="*/ 427 h 547"/>
              <a:gd name="T62" fmla="*/ 186 w 555"/>
              <a:gd name="T63" fmla="*/ 410 h 547"/>
              <a:gd name="T64" fmla="*/ 369 w 555"/>
              <a:gd name="T65" fmla="*/ 137 h 547"/>
              <a:gd name="T66" fmla="*/ 186 w 555"/>
              <a:gd name="T67" fmla="*/ 410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5" h="547">
                <a:moveTo>
                  <a:pt x="524" y="400"/>
                </a:moveTo>
                <a:cubicBezTo>
                  <a:pt x="523" y="400"/>
                  <a:pt x="523" y="400"/>
                  <a:pt x="523" y="400"/>
                </a:cubicBezTo>
                <a:cubicBezTo>
                  <a:pt x="485" y="361"/>
                  <a:pt x="485" y="361"/>
                  <a:pt x="485" y="361"/>
                </a:cubicBezTo>
                <a:cubicBezTo>
                  <a:pt x="500" y="308"/>
                  <a:pt x="500" y="308"/>
                  <a:pt x="500" y="308"/>
                </a:cubicBezTo>
                <a:cubicBezTo>
                  <a:pt x="553" y="294"/>
                  <a:pt x="553" y="294"/>
                  <a:pt x="553" y="294"/>
                </a:cubicBezTo>
                <a:cubicBezTo>
                  <a:pt x="554" y="295"/>
                  <a:pt x="554" y="295"/>
                  <a:pt x="554" y="295"/>
                </a:cubicBezTo>
                <a:cubicBezTo>
                  <a:pt x="555" y="274"/>
                  <a:pt x="555" y="252"/>
                  <a:pt x="551" y="231"/>
                </a:cubicBezTo>
                <a:cubicBezTo>
                  <a:pt x="551" y="232"/>
                  <a:pt x="551" y="232"/>
                  <a:pt x="551" y="232"/>
                </a:cubicBezTo>
                <a:cubicBezTo>
                  <a:pt x="496" y="222"/>
                  <a:pt x="496" y="222"/>
                  <a:pt x="496" y="222"/>
                </a:cubicBezTo>
                <a:cubicBezTo>
                  <a:pt x="477" y="171"/>
                  <a:pt x="477" y="171"/>
                  <a:pt x="477" y="171"/>
                </a:cubicBezTo>
                <a:cubicBezTo>
                  <a:pt x="513" y="128"/>
                  <a:pt x="513" y="128"/>
                  <a:pt x="513" y="128"/>
                </a:cubicBezTo>
                <a:cubicBezTo>
                  <a:pt x="514" y="128"/>
                  <a:pt x="514" y="128"/>
                  <a:pt x="514" y="128"/>
                </a:cubicBezTo>
                <a:cubicBezTo>
                  <a:pt x="503" y="111"/>
                  <a:pt x="490" y="94"/>
                  <a:pt x="475" y="79"/>
                </a:cubicBezTo>
                <a:cubicBezTo>
                  <a:pt x="475" y="81"/>
                  <a:pt x="475" y="81"/>
                  <a:pt x="475" y="81"/>
                </a:cubicBezTo>
                <a:cubicBezTo>
                  <a:pt x="426" y="104"/>
                  <a:pt x="426" y="104"/>
                  <a:pt x="426" y="104"/>
                </a:cubicBezTo>
                <a:cubicBezTo>
                  <a:pt x="380" y="74"/>
                  <a:pt x="380" y="74"/>
                  <a:pt x="380" y="74"/>
                </a:cubicBezTo>
                <a:cubicBezTo>
                  <a:pt x="384" y="19"/>
                  <a:pt x="384" y="19"/>
                  <a:pt x="384" y="19"/>
                </a:cubicBezTo>
                <a:cubicBezTo>
                  <a:pt x="385" y="18"/>
                  <a:pt x="385" y="18"/>
                  <a:pt x="385" y="18"/>
                </a:cubicBezTo>
                <a:cubicBezTo>
                  <a:pt x="365" y="10"/>
                  <a:pt x="344" y="4"/>
                  <a:pt x="323" y="0"/>
                </a:cubicBezTo>
                <a:cubicBezTo>
                  <a:pt x="324" y="1"/>
                  <a:pt x="324" y="1"/>
                  <a:pt x="324" y="1"/>
                </a:cubicBezTo>
                <a:cubicBezTo>
                  <a:pt x="298" y="50"/>
                  <a:pt x="298" y="50"/>
                  <a:pt x="298" y="50"/>
                </a:cubicBezTo>
                <a:cubicBezTo>
                  <a:pt x="243" y="51"/>
                  <a:pt x="243" y="51"/>
                  <a:pt x="243" y="51"/>
                </a:cubicBezTo>
                <a:cubicBezTo>
                  <a:pt x="214" y="5"/>
                  <a:pt x="214" y="5"/>
                  <a:pt x="214" y="5"/>
                </a:cubicBezTo>
                <a:cubicBezTo>
                  <a:pt x="214" y="4"/>
                  <a:pt x="214" y="4"/>
                  <a:pt x="214" y="4"/>
                </a:cubicBezTo>
                <a:cubicBezTo>
                  <a:pt x="193" y="9"/>
                  <a:pt x="173" y="16"/>
                  <a:pt x="154" y="26"/>
                </a:cubicBezTo>
                <a:cubicBezTo>
                  <a:pt x="155" y="26"/>
                  <a:pt x="155" y="26"/>
                  <a:pt x="155" y="26"/>
                </a:cubicBezTo>
                <a:cubicBezTo>
                  <a:pt x="162" y="81"/>
                  <a:pt x="162" y="81"/>
                  <a:pt x="162" y="81"/>
                </a:cubicBezTo>
                <a:cubicBezTo>
                  <a:pt x="119" y="114"/>
                  <a:pt x="119" y="114"/>
                  <a:pt x="119" y="114"/>
                </a:cubicBezTo>
                <a:cubicBezTo>
                  <a:pt x="68" y="94"/>
                  <a:pt x="68" y="94"/>
                  <a:pt x="68" y="94"/>
                </a:cubicBezTo>
                <a:cubicBezTo>
                  <a:pt x="68" y="93"/>
                  <a:pt x="68" y="93"/>
                  <a:pt x="68" y="93"/>
                </a:cubicBezTo>
                <a:cubicBezTo>
                  <a:pt x="60" y="101"/>
                  <a:pt x="54" y="110"/>
                  <a:pt x="47" y="119"/>
                </a:cubicBezTo>
                <a:cubicBezTo>
                  <a:pt x="41" y="128"/>
                  <a:pt x="36" y="137"/>
                  <a:pt x="32" y="146"/>
                </a:cubicBezTo>
                <a:cubicBezTo>
                  <a:pt x="33" y="146"/>
                  <a:pt x="33" y="146"/>
                  <a:pt x="33" y="146"/>
                </a:cubicBezTo>
                <a:cubicBezTo>
                  <a:pt x="71" y="185"/>
                  <a:pt x="71" y="185"/>
                  <a:pt x="71" y="185"/>
                </a:cubicBezTo>
                <a:cubicBezTo>
                  <a:pt x="56" y="238"/>
                  <a:pt x="56" y="238"/>
                  <a:pt x="56" y="238"/>
                </a:cubicBezTo>
                <a:cubicBezTo>
                  <a:pt x="2" y="252"/>
                  <a:pt x="2" y="252"/>
                  <a:pt x="2" y="252"/>
                </a:cubicBezTo>
                <a:cubicBezTo>
                  <a:pt x="1" y="251"/>
                  <a:pt x="1" y="251"/>
                  <a:pt x="1" y="251"/>
                </a:cubicBezTo>
                <a:cubicBezTo>
                  <a:pt x="0" y="272"/>
                  <a:pt x="0" y="294"/>
                  <a:pt x="4" y="315"/>
                </a:cubicBezTo>
                <a:cubicBezTo>
                  <a:pt x="4" y="314"/>
                  <a:pt x="4" y="314"/>
                  <a:pt x="4" y="314"/>
                </a:cubicBezTo>
                <a:cubicBezTo>
                  <a:pt x="59" y="324"/>
                  <a:pt x="59" y="324"/>
                  <a:pt x="59" y="324"/>
                </a:cubicBezTo>
                <a:cubicBezTo>
                  <a:pt x="77" y="376"/>
                  <a:pt x="77" y="376"/>
                  <a:pt x="77" y="376"/>
                </a:cubicBezTo>
                <a:cubicBezTo>
                  <a:pt x="42" y="418"/>
                  <a:pt x="42" y="418"/>
                  <a:pt x="42" y="418"/>
                </a:cubicBezTo>
                <a:cubicBezTo>
                  <a:pt x="41" y="418"/>
                  <a:pt x="41" y="418"/>
                  <a:pt x="41" y="418"/>
                </a:cubicBezTo>
                <a:cubicBezTo>
                  <a:pt x="52" y="436"/>
                  <a:pt x="65" y="453"/>
                  <a:pt x="80" y="468"/>
                </a:cubicBezTo>
                <a:cubicBezTo>
                  <a:pt x="80" y="467"/>
                  <a:pt x="80" y="467"/>
                  <a:pt x="80" y="467"/>
                </a:cubicBezTo>
                <a:cubicBezTo>
                  <a:pt x="130" y="443"/>
                  <a:pt x="130" y="443"/>
                  <a:pt x="130" y="443"/>
                </a:cubicBezTo>
                <a:cubicBezTo>
                  <a:pt x="176" y="474"/>
                  <a:pt x="176" y="474"/>
                  <a:pt x="176" y="474"/>
                </a:cubicBezTo>
                <a:cubicBezTo>
                  <a:pt x="172" y="529"/>
                  <a:pt x="172" y="529"/>
                  <a:pt x="172" y="529"/>
                </a:cubicBezTo>
                <a:cubicBezTo>
                  <a:pt x="171" y="529"/>
                  <a:pt x="171" y="529"/>
                  <a:pt x="171" y="529"/>
                </a:cubicBezTo>
                <a:cubicBezTo>
                  <a:pt x="191" y="538"/>
                  <a:pt x="212" y="543"/>
                  <a:pt x="233" y="547"/>
                </a:cubicBezTo>
                <a:cubicBezTo>
                  <a:pt x="232" y="546"/>
                  <a:pt x="232" y="546"/>
                  <a:pt x="232" y="546"/>
                </a:cubicBezTo>
                <a:cubicBezTo>
                  <a:pt x="258" y="497"/>
                  <a:pt x="258" y="497"/>
                  <a:pt x="258" y="497"/>
                </a:cubicBezTo>
                <a:cubicBezTo>
                  <a:pt x="313" y="495"/>
                  <a:pt x="313" y="495"/>
                  <a:pt x="313" y="495"/>
                </a:cubicBezTo>
                <a:cubicBezTo>
                  <a:pt x="342" y="542"/>
                  <a:pt x="342" y="542"/>
                  <a:pt x="342" y="542"/>
                </a:cubicBezTo>
                <a:cubicBezTo>
                  <a:pt x="342" y="543"/>
                  <a:pt x="342" y="543"/>
                  <a:pt x="342" y="543"/>
                </a:cubicBezTo>
                <a:cubicBezTo>
                  <a:pt x="363" y="538"/>
                  <a:pt x="383" y="531"/>
                  <a:pt x="402" y="521"/>
                </a:cubicBezTo>
                <a:cubicBezTo>
                  <a:pt x="401" y="520"/>
                  <a:pt x="401" y="520"/>
                  <a:pt x="401" y="520"/>
                </a:cubicBezTo>
                <a:cubicBezTo>
                  <a:pt x="394" y="466"/>
                  <a:pt x="394" y="466"/>
                  <a:pt x="394" y="466"/>
                </a:cubicBezTo>
                <a:cubicBezTo>
                  <a:pt x="437" y="432"/>
                  <a:pt x="437" y="432"/>
                  <a:pt x="437" y="432"/>
                </a:cubicBezTo>
                <a:cubicBezTo>
                  <a:pt x="488" y="452"/>
                  <a:pt x="488" y="452"/>
                  <a:pt x="488" y="452"/>
                </a:cubicBezTo>
                <a:cubicBezTo>
                  <a:pt x="488" y="453"/>
                  <a:pt x="488" y="453"/>
                  <a:pt x="488" y="453"/>
                </a:cubicBezTo>
                <a:cubicBezTo>
                  <a:pt x="495" y="445"/>
                  <a:pt x="502" y="437"/>
                  <a:pt x="508" y="427"/>
                </a:cubicBezTo>
                <a:cubicBezTo>
                  <a:pt x="514" y="419"/>
                  <a:pt x="519" y="409"/>
                  <a:pt x="524" y="400"/>
                </a:cubicBezTo>
                <a:close/>
                <a:moveTo>
                  <a:pt x="186" y="410"/>
                </a:moveTo>
                <a:cubicBezTo>
                  <a:pt x="111" y="359"/>
                  <a:pt x="91" y="258"/>
                  <a:pt x="141" y="182"/>
                </a:cubicBezTo>
                <a:cubicBezTo>
                  <a:pt x="192" y="107"/>
                  <a:pt x="294" y="87"/>
                  <a:pt x="369" y="137"/>
                </a:cubicBezTo>
                <a:cubicBezTo>
                  <a:pt x="444" y="187"/>
                  <a:pt x="464" y="289"/>
                  <a:pt x="414" y="364"/>
                </a:cubicBezTo>
                <a:cubicBezTo>
                  <a:pt x="364" y="440"/>
                  <a:pt x="262" y="460"/>
                  <a:pt x="186" y="410"/>
                </a:cubicBezTo>
                <a:close/>
              </a:path>
            </a:pathLst>
          </a:custGeom>
          <a:solidFill>
            <a:srgbClr val="005825"/>
          </a:solidFill>
          <a:ln>
            <a:noFill/>
          </a:ln>
          <a:extLst/>
        </p:spPr>
        <p:txBody>
          <a:bodyPr vert="horz" wrap="square" lIns="68580" tIns="34290" rIns="68580" bIns="34290" numCol="1" anchor="t" anchorCtr="0" compatLnSpc="1">
            <a:prstTxWarp prst="textNoShape">
              <a:avLst/>
            </a:prstTxWarp>
          </a:bodyPr>
          <a:lstStyle/>
          <a:p>
            <a:endParaRPr lang="zh-CN" altLang="en-US" sz="1350">
              <a:solidFill>
                <a:prstClr val="black"/>
              </a:solidFill>
            </a:endParaRPr>
          </a:p>
        </p:txBody>
      </p:sp>
      <p:sp>
        <p:nvSpPr>
          <p:cNvPr id="56" name="圆角矩形 55"/>
          <p:cNvSpPr/>
          <p:nvPr/>
        </p:nvSpPr>
        <p:spPr>
          <a:xfrm>
            <a:off x="3179236" y="5575430"/>
            <a:ext cx="5830010" cy="638394"/>
          </a:xfrm>
          <a:prstGeom prst="roundRect">
            <a:avLst/>
          </a:prstGeom>
          <a:solidFill>
            <a:srgbClr val="005825"/>
          </a:solidFill>
          <a:ln>
            <a:solidFill>
              <a:srgbClr val="005825"/>
            </a:solidFill>
          </a:ln>
        </p:spPr>
        <p:style>
          <a:lnRef idx="3">
            <a:schemeClr val="lt1"/>
          </a:lnRef>
          <a:fillRef idx="1">
            <a:schemeClr val="accent6"/>
          </a:fillRef>
          <a:effectRef idx="1">
            <a:schemeClr val="accent6"/>
          </a:effectRef>
          <a:fontRef idx="minor">
            <a:schemeClr val="lt1"/>
          </a:fontRef>
        </p:style>
        <p:txBody>
          <a:bodyPr rtlCol="0" anchor="ctr"/>
          <a:lstStyle/>
          <a:p>
            <a:pPr>
              <a:lnSpc>
                <a:spcPct val="150000"/>
              </a:lnSpc>
            </a:pPr>
            <a:endParaRPr lang="en-US" altLang="zh-CN" sz="2200" dirty="0">
              <a:solidFill>
                <a:schemeClr val="bg1"/>
              </a:solidFill>
              <a:latin typeface="黑体" panose="02010609060101010101" pitchFamily="49" charset="-122"/>
              <a:ea typeface="黑体" panose="02010609060101010101" pitchFamily="49" charset="-122"/>
            </a:endParaRPr>
          </a:p>
        </p:txBody>
      </p:sp>
      <p:sp>
        <p:nvSpPr>
          <p:cNvPr id="57" name="文本框 56"/>
          <p:cNvSpPr txBox="1"/>
          <p:nvPr/>
        </p:nvSpPr>
        <p:spPr>
          <a:xfrm>
            <a:off x="2722531" y="5556738"/>
            <a:ext cx="444352" cy="707886"/>
          </a:xfrm>
          <a:prstGeom prst="rect">
            <a:avLst/>
          </a:prstGeom>
          <a:noFill/>
          <a:ln>
            <a:noFill/>
          </a:ln>
        </p:spPr>
        <p:txBody>
          <a:bodyPr wrap="none" rtlCol="0">
            <a:spAutoFit/>
          </a:bodyPr>
          <a:lstStyle/>
          <a:p>
            <a:r>
              <a:rPr lang="en-US" altLang="zh-CN" sz="4000" dirty="0" smtClean="0">
                <a:solidFill>
                  <a:srgbClr val="005825"/>
                </a:solidFill>
              </a:rPr>
              <a:t>5</a:t>
            </a:r>
            <a:endParaRPr lang="zh-CN" altLang="en-US" sz="4000" dirty="0">
              <a:solidFill>
                <a:srgbClr val="005825"/>
              </a:solidFill>
            </a:endParaRPr>
          </a:p>
        </p:txBody>
      </p:sp>
      <p:sp>
        <p:nvSpPr>
          <p:cNvPr id="58" name="矩形 57"/>
          <p:cNvSpPr/>
          <p:nvPr/>
        </p:nvSpPr>
        <p:spPr>
          <a:xfrm>
            <a:off x="3060700" y="5549717"/>
            <a:ext cx="2159566" cy="540341"/>
          </a:xfrm>
          <a:prstGeom prst="rect">
            <a:avLst/>
          </a:prstGeom>
        </p:spPr>
        <p:txBody>
          <a:bodyPr wrap="none">
            <a:spAutoFit/>
          </a:bodyPr>
          <a:lstStyle/>
          <a:p>
            <a:pPr>
              <a:lnSpc>
                <a:spcPct val="150000"/>
              </a:lnSpc>
            </a:pPr>
            <a:r>
              <a:rPr lang="zh-CN" altLang="en-US" sz="2200" dirty="0" smtClean="0">
                <a:solidFill>
                  <a:schemeClr val="bg1"/>
                </a:solidFill>
                <a:latin typeface="微软雅黑" panose="020B0503020204020204" pitchFamily="34" charset="-122"/>
                <a:ea typeface="微软雅黑" panose="020B0503020204020204" pitchFamily="34" charset="-122"/>
              </a:rPr>
              <a:t>总结与研究展望</a:t>
            </a:r>
            <a:endParaRPr lang="en-US" altLang="zh-CN" sz="2200" dirty="0">
              <a:solidFill>
                <a:schemeClr val="bg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7</a:t>
            </a:fld>
            <a:endParaRPr lang="zh-CN" altLang="en-US"/>
          </a:p>
        </p:txBody>
      </p:sp>
      <p:sp>
        <p:nvSpPr>
          <p:cNvPr id="34" name="矩形 33"/>
          <p:cNvSpPr/>
          <p:nvPr/>
        </p:nvSpPr>
        <p:spPr>
          <a:xfrm>
            <a:off x="8272371" y="2750841"/>
            <a:ext cx="603050" cy="415498"/>
          </a:xfrm>
          <a:prstGeom prst="rect">
            <a:avLst/>
          </a:prstGeom>
        </p:spPr>
        <p:txBody>
          <a:bodyPr wrap="non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P3-6</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8272371" y="3550171"/>
            <a:ext cx="995372" cy="415498"/>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P8-10</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8272371" y="4298574"/>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P12-15</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8272371" y="5098197"/>
            <a:ext cx="1309772"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P17-24</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8272371" y="5885939"/>
            <a:ext cx="1140438" cy="377411"/>
          </a:xfrm>
          <a:prstGeom prst="rect">
            <a:avLst/>
          </a:prstGeom>
        </p:spPr>
        <p:txBody>
          <a:bodyPr wrap="square">
            <a:spAutoFit/>
          </a:bodyPr>
          <a:lstStyle/>
          <a:p>
            <a:pPr>
              <a:lnSpc>
                <a:spcPct val="150000"/>
              </a:lnSpc>
            </a:pPr>
            <a:r>
              <a:rPr lang="en-US" altLang="zh-CN" sz="1400" b="1" smtClean="0">
                <a:solidFill>
                  <a:schemeClr val="accent6">
                    <a:lumMod val="40000"/>
                    <a:lumOff val="60000"/>
                  </a:schemeClr>
                </a:solidFill>
                <a:latin typeface="微软雅黑" panose="020B0503020204020204" pitchFamily="34" charset="-122"/>
                <a:ea typeface="微软雅黑" panose="020B0503020204020204" pitchFamily="34" charset="-122"/>
              </a:rPr>
              <a:t>P26</a:t>
            </a:r>
            <a:endParaRPr lang="en-US" altLang="zh-CN" sz="1400" b="1" dirty="0">
              <a:solidFill>
                <a:schemeClr val="accent6">
                  <a:lumMod val="40000"/>
                  <a:lumOff val="6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5634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5910592"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2.</a:t>
            </a:r>
            <a:r>
              <a:rPr lang="zh-CN" altLang="en-US" sz="2400" b="1" smtClean="0">
                <a:solidFill>
                  <a:srgbClr val="005825"/>
                </a:solidFill>
                <a:latin typeface="黑体" panose="02010609060101010101" pitchFamily="49" charset="-122"/>
                <a:ea typeface="黑体" panose="02010609060101010101" pitchFamily="49" charset="-122"/>
              </a:rPr>
              <a:t>医</a:t>
            </a:r>
            <a:r>
              <a:rPr lang="zh-CN" altLang="en-US" sz="2400" b="1">
                <a:solidFill>
                  <a:srgbClr val="005825"/>
                </a:solidFill>
                <a:latin typeface="黑体" panose="02010609060101010101" pitchFamily="49" charset="-122"/>
                <a:ea typeface="黑体" panose="02010609060101010101" pitchFamily="49" charset="-122"/>
              </a:rPr>
              <a:t>学影像结构特征图的提取和生成方法</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2.1 </a:t>
            </a:r>
            <a:r>
              <a:rPr lang="zh-CN" altLang="en-US" sz="2200" b="1"/>
              <a:t>结构特征图提取方</a:t>
            </a:r>
            <a:r>
              <a:rPr lang="zh-CN" altLang="en-US" sz="2200" b="1" smtClean="0"/>
              <a:t>法</a:t>
            </a:r>
            <a:endParaRPr lang="zh-CN" altLang="en-US" sz="2200" b="1"/>
          </a:p>
        </p:txBody>
      </p:sp>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z="2200" smtClean="0">
                <a:solidFill>
                  <a:srgbClr val="005825"/>
                </a:solidFill>
                <a:latin typeface="微软雅黑" panose="020B0503020204020204" pitchFamily="34" charset="-122"/>
                <a:ea typeface="微软雅黑" panose="020B0503020204020204" pitchFamily="34" charset="-122"/>
              </a:rPr>
              <a:t>8</a:t>
            </a:fld>
            <a:endParaRPr lang="zh-CN" altLang="en-US" sz="2200">
              <a:solidFill>
                <a:srgbClr val="005825"/>
              </a:solidFill>
              <a:latin typeface="微软雅黑" panose="020B0503020204020204" pitchFamily="34" charset="-122"/>
              <a:ea typeface="微软雅黑" panose="020B0503020204020204" pitchFamily="34" charset="-122"/>
            </a:endParaRPr>
          </a:p>
        </p:txBody>
      </p:sp>
      <p:sp>
        <p:nvSpPr>
          <p:cNvPr id="7" name="圆角矩形 6"/>
          <p:cNvSpPr/>
          <p:nvPr/>
        </p:nvSpPr>
        <p:spPr>
          <a:xfrm>
            <a:off x="279402" y="1115231"/>
            <a:ext cx="4022776" cy="1634490"/>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en-US" altLang="zh-CN" sz="2000" smtClean="0">
                <a:solidFill>
                  <a:srgbClr val="005825"/>
                </a:solidFill>
                <a:latin typeface="黑体" panose="02010609060101010101" pitchFamily="49" charset="-122"/>
                <a:ea typeface="黑体" panose="02010609060101010101" pitchFamily="49" charset="-122"/>
              </a:rPr>
              <a:t>Sobel</a:t>
            </a:r>
            <a:r>
              <a:rPr lang="zh-CN" altLang="en-US" sz="2000">
                <a:solidFill>
                  <a:srgbClr val="005825"/>
                </a:solidFill>
                <a:latin typeface="黑体" panose="02010609060101010101" pitchFamily="49" charset="-122"/>
                <a:ea typeface="黑体" panose="02010609060101010101" pitchFamily="49" charset="-122"/>
              </a:rPr>
              <a:t>边缘检测算</a:t>
            </a:r>
            <a:r>
              <a:rPr lang="zh-CN" altLang="en-US" sz="2000" smtClean="0">
                <a:solidFill>
                  <a:srgbClr val="005825"/>
                </a:solidFill>
                <a:latin typeface="黑体" panose="02010609060101010101" pitchFamily="49" charset="-122"/>
                <a:ea typeface="黑体" panose="02010609060101010101" pitchFamily="49" charset="-122"/>
              </a:rPr>
              <a:t>子</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最</a:t>
            </a:r>
            <a:r>
              <a:rPr lang="zh-CN" altLang="en-US" sz="2000">
                <a:solidFill>
                  <a:srgbClr val="005825"/>
                </a:solidFill>
                <a:latin typeface="黑体" panose="02010609060101010101" pitchFamily="49" charset="-122"/>
                <a:ea typeface="黑体" panose="02010609060101010101" pitchFamily="49" charset="-122"/>
              </a:rPr>
              <a:t>大值</a:t>
            </a:r>
            <a:r>
              <a:rPr lang="zh-CN" altLang="en-US" sz="2000" smtClean="0">
                <a:solidFill>
                  <a:srgbClr val="005825"/>
                </a:solidFill>
                <a:latin typeface="黑体" panose="02010609060101010101" pitchFamily="49" charset="-122"/>
                <a:ea typeface="黑体" panose="02010609060101010101" pitchFamily="49" charset="-122"/>
              </a:rPr>
              <a:t>规</a:t>
            </a:r>
            <a:r>
              <a:rPr lang="zh-CN" altLang="en-US" sz="2000">
                <a:solidFill>
                  <a:srgbClr val="005825"/>
                </a:solidFill>
                <a:latin typeface="黑体" panose="02010609060101010101" pitchFamily="49" charset="-122"/>
                <a:ea typeface="黑体" panose="02010609060101010101" pitchFamily="49" charset="-122"/>
              </a:rPr>
              <a:t>约</a:t>
            </a:r>
            <a:r>
              <a:rPr lang="en-US" altLang="zh-CN" sz="2000" smtClean="0">
                <a:solidFill>
                  <a:srgbClr val="005825"/>
                </a:solidFill>
                <a:latin typeface="黑体" panose="02010609060101010101" pitchFamily="49" charset="-122"/>
                <a:ea typeface="黑体" panose="02010609060101010101" pitchFamily="49" charset="-122"/>
              </a:rPr>
              <a:t>+</a:t>
            </a:r>
            <a:r>
              <a:rPr lang="zh-CN" altLang="en-US" sz="2000" smtClean="0">
                <a:solidFill>
                  <a:srgbClr val="005825"/>
                </a:solidFill>
                <a:latin typeface="黑体" panose="02010609060101010101" pitchFamily="49" charset="-122"/>
                <a:ea typeface="黑体" panose="02010609060101010101" pitchFamily="49" charset="-122"/>
              </a:rPr>
              <a:t>最</a:t>
            </a:r>
            <a:r>
              <a:rPr lang="zh-CN" altLang="en-US" sz="2000">
                <a:solidFill>
                  <a:srgbClr val="005825"/>
                </a:solidFill>
                <a:latin typeface="黑体" panose="02010609060101010101" pitchFamily="49" charset="-122"/>
                <a:ea typeface="黑体" panose="02010609060101010101" pitchFamily="49" charset="-122"/>
              </a:rPr>
              <a:t>小值规</a:t>
            </a:r>
            <a:r>
              <a:rPr lang="zh-CN" altLang="en-US" sz="2000" smtClean="0">
                <a:solidFill>
                  <a:srgbClr val="005825"/>
                </a:solidFill>
                <a:latin typeface="黑体" panose="02010609060101010101" pitchFamily="49" charset="-122"/>
                <a:ea typeface="黑体" panose="02010609060101010101" pitchFamily="49" charset="-122"/>
              </a:rPr>
              <a:t>约</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高斯模</a:t>
            </a:r>
            <a:r>
              <a:rPr lang="zh-CN" altLang="en-US" sz="2000" smtClean="0">
                <a:solidFill>
                  <a:srgbClr val="005825"/>
                </a:solidFill>
                <a:latin typeface="黑体" panose="02010609060101010101" pitchFamily="49" charset="-122"/>
                <a:ea typeface="黑体" panose="02010609060101010101" pitchFamily="49" charset="-122"/>
              </a:rPr>
              <a:t>糊</a:t>
            </a:r>
          </a:p>
        </p:txBody>
      </p:sp>
      <p:pic>
        <p:nvPicPr>
          <p:cNvPr id="3" name="图片 2"/>
          <p:cNvPicPr>
            <a:picLocks noChangeAspect="1"/>
          </p:cNvPicPr>
          <p:nvPr/>
        </p:nvPicPr>
        <p:blipFill>
          <a:blip r:embed="rId3"/>
          <a:stretch>
            <a:fillRect/>
          </a:stretch>
        </p:blipFill>
        <p:spPr>
          <a:xfrm>
            <a:off x="1678576" y="2871057"/>
            <a:ext cx="6082552" cy="3850419"/>
          </a:xfrm>
          <a:prstGeom prst="rect">
            <a:avLst/>
          </a:prstGeom>
        </p:spPr>
      </p:pic>
      <p:sp>
        <p:nvSpPr>
          <p:cNvPr id="9" name="圆角矩形 8"/>
          <p:cNvSpPr/>
          <p:nvPr/>
        </p:nvSpPr>
        <p:spPr>
          <a:xfrm>
            <a:off x="4766873" y="1099671"/>
            <a:ext cx="4017364" cy="1634490"/>
          </a:xfrm>
          <a:prstGeom prst="roundRect">
            <a:avLst/>
          </a:prstGeom>
          <a:ln w="19050">
            <a:solidFill>
              <a:srgbClr val="005825"/>
            </a:solidFill>
            <a:prstDash val="dash"/>
          </a:ln>
          <a:effectLst/>
        </p:spPr>
        <p:txBody>
          <a:bodyPr wrap="square">
            <a:spAutoFit/>
          </a:bodyPr>
          <a:lstStyle/>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图像融合</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a:solidFill>
                  <a:srgbClr val="005825"/>
                </a:solidFill>
                <a:latin typeface="黑体" panose="02010609060101010101" pitchFamily="49" charset="-122"/>
                <a:ea typeface="黑体" panose="02010609060101010101" pitchFamily="49" charset="-122"/>
              </a:rPr>
              <a:t>阈值法二值化</a:t>
            </a:r>
            <a:endParaRPr lang="en-US" altLang="zh-CN" sz="2000" smtClean="0">
              <a:solidFill>
                <a:srgbClr val="005825"/>
              </a:solidFill>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sz="2000" smtClean="0">
                <a:solidFill>
                  <a:srgbClr val="005825"/>
                </a:solidFill>
                <a:latin typeface="黑体" panose="02010609060101010101" pitchFamily="49" charset="-122"/>
                <a:ea typeface="黑体" panose="02010609060101010101" pitchFamily="49" charset="-122"/>
              </a:rPr>
              <a:t>中值滤噪</a:t>
            </a:r>
            <a:endParaRPr lang="zh-CN" altLang="en-US" sz="2000">
              <a:solidFill>
                <a:srgbClr val="005825"/>
              </a:solidFill>
              <a:latin typeface="黑体" panose="02010609060101010101" pitchFamily="49" charset="-122"/>
              <a:ea typeface="黑体" panose="02010609060101010101" pitchFamily="49" charset="-122"/>
            </a:endParaRPr>
          </a:p>
        </p:txBody>
      </p:sp>
      <p:sp>
        <p:nvSpPr>
          <p:cNvPr id="10" name="矩形 9"/>
          <p:cNvSpPr/>
          <p:nvPr/>
        </p:nvSpPr>
        <p:spPr>
          <a:xfrm>
            <a:off x="207930" y="2886617"/>
            <a:ext cx="1533347" cy="1015663"/>
          </a:xfrm>
          <a:prstGeom prst="rect">
            <a:avLst/>
          </a:prstGeom>
        </p:spPr>
        <p:txBody>
          <a:bodyPr wrap="square">
            <a:spAutoFit/>
          </a:bodyPr>
          <a:lstStyle/>
          <a:p>
            <a:pPr marL="342900" indent="-342900">
              <a:buFont typeface="Wingdings" panose="05000000000000000000" pitchFamily="2" charset="2"/>
              <a:buChar char="n"/>
            </a:pPr>
            <a:r>
              <a:rPr lang="zh-CN" altLang="en-US" sz="2000" b="1">
                <a:latin typeface="黑体" panose="02010609060101010101" pitchFamily="49" charset="-122"/>
                <a:ea typeface="黑体" panose="02010609060101010101" pitchFamily="49" charset="-122"/>
              </a:rPr>
              <a:t>结构特征图提取过</a:t>
            </a:r>
            <a:r>
              <a:rPr lang="zh-CN" altLang="en-US" sz="2000" b="1" smtClean="0">
                <a:latin typeface="黑体" panose="02010609060101010101" pitchFamily="49" charset="-122"/>
                <a:ea typeface="黑体" panose="02010609060101010101" pitchFamily="49" charset="-122"/>
              </a:rPr>
              <a:t>程</a:t>
            </a:r>
            <a:endParaRPr lang="zh-CN" altLang="en-US" sz="2000" b="1" dirty="0">
              <a:latin typeface="黑体" panose="02010609060101010101" pitchFamily="49" charset="-122"/>
              <a:ea typeface="黑体" panose="02010609060101010101" pitchFamily="49" charset="-122"/>
            </a:endParaRPr>
          </a:p>
        </p:txBody>
      </p:sp>
      <p:sp>
        <p:nvSpPr>
          <p:cNvPr id="11" name="矩形 10"/>
          <p:cNvSpPr/>
          <p:nvPr/>
        </p:nvSpPr>
        <p:spPr>
          <a:xfrm flipH="1">
            <a:off x="5900286" y="3080084"/>
            <a:ext cx="375386" cy="404261"/>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246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srcRect r="41634" b="2260"/>
          <a:stretch/>
        </p:blipFill>
        <p:spPr>
          <a:xfrm>
            <a:off x="2758000" y="4438650"/>
            <a:ext cx="3551224" cy="389890"/>
          </a:xfrm>
          <a:prstGeom prst="rect">
            <a:avLst/>
          </a:prstGeom>
        </p:spPr>
      </p:pic>
      <p:sp>
        <p:nvSpPr>
          <p:cNvPr id="51" name="magnifying-glass_68213"/>
          <p:cNvSpPr>
            <a:spLocks noChangeAspect="1"/>
          </p:cNvSpPr>
          <p:nvPr/>
        </p:nvSpPr>
        <p:spPr bwMode="auto">
          <a:xfrm>
            <a:off x="110653" y="109322"/>
            <a:ext cx="389504" cy="388939"/>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88862 h 440259"/>
              <a:gd name="T19" fmla="*/ 88862 h 440259"/>
              <a:gd name="T20" fmla="*/ 278945 h 440259"/>
              <a:gd name="T21" fmla="*/ 278945 h 440259"/>
              <a:gd name="T22" fmla="*/ 278945 h 440259"/>
              <a:gd name="T23" fmla="*/ 278945 h 440259"/>
              <a:gd name="T24" fmla="*/ 278945 h 440259"/>
              <a:gd name="T25" fmla="*/ 278945 h 440259"/>
              <a:gd name="T26" fmla="*/ 278945 h 440259"/>
              <a:gd name="T2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43" h="5443">
                <a:moveTo>
                  <a:pt x="5248" y="4539"/>
                </a:moveTo>
                <a:lnTo>
                  <a:pt x="3723" y="3014"/>
                </a:lnTo>
                <a:cubicBezTo>
                  <a:pt x="4134" y="2292"/>
                  <a:pt x="4032" y="1354"/>
                  <a:pt x="3416" y="739"/>
                </a:cubicBezTo>
                <a:cubicBezTo>
                  <a:pt x="2678" y="0"/>
                  <a:pt x="1477" y="0"/>
                  <a:pt x="739" y="739"/>
                </a:cubicBezTo>
                <a:cubicBezTo>
                  <a:pt x="0" y="1477"/>
                  <a:pt x="0" y="2678"/>
                  <a:pt x="739" y="3416"/>
                </a:cubicBezTo>
                <a:cubicBezTo>
                  <a:pt x="1354" y="4032"/>
                  <a:pt x="2292" y="4134"/>
                  <a:pt x="3014" y="3723"/>
                </a:cubicBezTo>
                <a:lnTo>
                  <a:pt x="4539" y="5248"/>
                </a:lnTo>
                <a:cubicBezTo>
                  <a:pt x="4734" y="5443"/>
                  <a:pt x="5052" y="5443"/>
                  <a:pt x="5248" y="5248"/>
                </a:cubicBezTo>
                <a:cubicBezTo>
                  <a:pt x="5443" y="5052"/>
                  <a:pt x="5443" y="4734"/>
                  <a:pt x="5248" y="4539"/>
                </a:cubicBezTo>
                <a:close/>
                <a:moveTo>
                  <a:pt x="3039" y="3039"/>
                </a:moveTo>
                <a:cubicBezTo>
                  <a:pt x="2509" y="3569"/>
                  <a:pt x="1646" y="3569"/>
                  <a:pt x="1116" y="3039"/>
                </a:cubicBezTo>
                <a:cubicBezTo>
                  <a:pt x="585" y="2509"/>
                  <a:pt x="585" y="1646"/>
                  <a:pt x="1116" y="1116"/>
                </a:cubicBezTo>
                <a:cubicBezTo>
                  <a:pt x="1646" y="586"/>
                  <a:pt x="2509" y="586"/>
                  <a:pt x="3039" y="1116"/>
                </a:cubicBezTo>
                <a:cubicBezTo>
                  <a:pt x="3569" y="1646"/>
                  <a:pt x="3569" y="2509"/>
                  <a:pt x="3039" y="3039"/>
                </a:cubicBezTo>
                <a:close/>
              </a:path>
            </a:pathLst>
          </a:custGeom>
          <a:solidFill>
            <a:srgbClr val="005825"/>
          </a:solidFill>
          <a:ln/>
        </p:spPr>
        <p:style>
          <a:lnRef idx="2">
            <a:schemeClr val="accent6">
              <a:shade val="50000"/>
            </a:schemeClr>
          </a:lnRef>
          <a:fillRef idx="1">
            <a:schemeClr val="accent6"/>
          </a:fillRef>
          <a:effectRef idx="0">
            <a:schemeClr val="accent6"/>
          </a:effectRef>
          <a:fontRef idx="minor">
            <a:schemeClr val="lt1"/>
          </a:fontRef>
        </p:style>
      </p:sp>
      <p:sp>
        <p:nvSpPr>
          <p:cNvPr id="8" name="文本框 7"/>
          <p:cNvSpPr txBox="1"/>
          <p:nvPr/>
        </p:nvSpPr>
        <p:spPr>
          <a:xfrm>
            <a:off x="459591" y="59118"/>
            <a:ext cx="5910592" cy="461665"/>
          </a:xfrm>
          <a:prstGeom prst="rect">
            <a:avLst/>
          </a:prstGeom>
          <a:noFill/>
        </p:spPr>
        <p:txBody>
          <a:bodyPr wrap="none" rtlCol="0">
            <a:spAutoFit/>
          </a:bodyPr>
          <a:lstStyle/>
          <a:p>
            <a:r>
              <a:rPr lang="en-US" altLang="zh-CN" sz="2400" b="1" smtClean="0">
                <a:solidFill>
                  <a:srgbClr val="005825"/>
                </a:solidFill>
                <a:latin typeface="黑体" panose="02010609060101010101" pitchFamily="49" charset="-122"/>
                <a:ea typeface="黑体" panose="02010609060101010101" pitchFamily="49" charset="-122"/>
              </a:rPr>
              <a:t>2.</a:t>
            </a:r>
            <a:r>
              <a:rPr lang="zh-CN" altLang="en-US" sz="2400" b="1" smtClean="0">
                <a:solidFill>
                  <a:srgbClr val="005825"/>
                </a:solidFill>
                <a:latin typeface="黑体" panose="02010609060101010101" pitchFamily="49" charset="-122"/>
                <a:ea typeface="黑体" panose="02010609060101010101" pitchFamily="49" charset="-122"/>
              </a:rPr>
              <a:t>医</a:t>
            </a:r>
            <a:r>
              <a:rPr lang="zh-CN" altLang="en-US" sz="2400" b="1">
                <a:solidFill>
                  <a:srgbClr val="005825"/>
                </a:solidFill>
                <a:latin typeface="黑体" panose="02010609060101010101" pitchFamily="49" charset="-122"/>
                <a:ea typeface="黑体" panose="02010609060101010101" pitchFamily="49" charset="-122"/>
              </a:rPr>
              <a:t>学影像结构特征图的提取和生成方法</a:t>
            </a:r>
            <a:endParaRPr lang="zh-CN" altLang="en-US" sz="2400" b="1" dirty="0">
              <a:solidFill>
                <a:srgbClr val="005825"/>
              </a:solidFill>
              <a:latin typeface="黑体" panose="02010609060101010101" pitchFamily="49" charset="-122"/>
              <a:ea typeface="黑体" panose="02010609060101010101" pitchFamily="49" charset="-122"/>
            </a:endParaRPr>
          </a:p>
        </p:txBody>
      </p:sp>
      <p:sp>
        <p:nvSpPr>
          <p:cNvPr id="5" name="文本框 4"/>
          <p:cNvSpPr txBox="1"/>
          <p:nvPr/>
        </p:nvSpPr>
        <p:spPr>
          <a:xfrm>
            <a:off x="110653" y="640504"/>
            <a:ext cx="6628814" cy="430887"/>
          </a:xfrm>
          <a:prstGeom prst="rect">
            <a:avLst/>
          </a:prstGeom>
          <a:noFill/>
        </p:spPr>
        <p:txBody>
          <a:bodyPr wrap="square" rtlCol="0">
            <a:spAutoFit/>
          </a:bodyPr>
          <a:lstStyle/>
          <a:p>
            <a:pPr>
              <a:defRPr/>
            </a:pPr>
            <a:r>
              <a:rPr lang="en-US" sz="2200" b="1" smtClean="0"/>
              <a:t>2.2 </a:t>
            </a:r>
            <a:r>
              <a:rPr lang="zh-CN" altLang="en-US" sz="2200" b="1"/>
              <a:t>结构特征</a:t>
            </a:r>
            <a:r>
              <a:rPr lang="zh-CN" altLang="en-US" sz="2200" b="1" smtClean="0"/>
              <a:t>图生成方法</a:t>
            </a:r>
            <a:endParaRPr lang="zh-CN" altLang="en-US" sz="2200" b="1"/>
          </a:p>
        </p:txBody>
      </p:sp>
      <p:pic>
        <p:nvPicPr>
          <p:cNvPr id="7" name="图片 6"/>
          <p:cNvPicPr>
            <a:picLocks noChangeAspect="1"/>
          </p:cNvPicPr>
          <p:nvPr/>
        </p:nvPicPr>
        <p:blipFill>
          <a:blip r:embed="rId4"/>
          <a:stretch>
            <a:fillRect/>
          </a:stretch>
        </p:blipFill>
        <p:spPr>
          <a:xfrm>
            <a:off x="38657" y="1071391"/>
            <a:ext cx="6388675" cy="5786609"/>
          </a:xfrm>
          <a:prstGeom prst="rect">
            <a:avLst/>
          </a:prstGeom>
        </p:spPr>
      </p:pic>
      <p:sp>
        <p:nvSpPr>
          <p:cNvPr id="2" name="灯片编号占位符 1"/>
          <p:cNvSpPr>
            <a:spLocks noGrp="1"/>
          </p:cNvSpPr>
          <p:nvPr>
            <p:ph type="sldNum" sz="quarter" idx="12"/>
          </p:nvPr>
        </p:nvSpPr>
        <p:spPr>
          <a:xfrm>
            <a:off x="6457950" y="6356351"/>
            <a:ext cx="2057400" cy="365125"/>
          </a:xfrm>
        </p:spPr>
        <p:txBody>
          <a:bodyPr/>
          <a:lstStyle/>
          <a:p>
            <a:fld id="{DFDB8489-2214-4D5C-B6A9-914BA8053C58}" type="slidenum">
              <a:rPr lang="zh-CN" altLang="en-US" smtClean="0"/>
              <a:t>9</a:t>
            </a:fld>
            <a:endParaRPr lang="zh-CN" altLang="en-US"/>
          </a:p>
        </p:txBody>
      </p:sp>
      <p:sp>
        <p:nvSpPr>
          <p:cNvPr id="9" name="圆角矩形 8"/>
          <p:cNvSpPr/>
          <p:nvPr/>
        </p:nvSpPr>
        <p:spPr>
          <a:xfrm>
            <a:off x="6563420" y="1087433"/>
            <a:ext cx="2372032" cy="5270659"/>
          </a:xfrm>
          <a:prstGeom prst="roundRect">
            <a:avLst>
              <a:gd name="adj" fmla="val 9323"/>
            </a:avLst>
          </a:prstGeom>
          <a:ln w="19050">
            <a:solidFill>
              <a:srgbClr val="005825"/>
            </a:solidFill>
            <a:prstDash val="dash"/>
          </a:ln>
          <a:effectLst/>
        </p:spPr>
        <p:txBody>
          <a:bodyPr wrap="square">
            <a:spAutoFit/>
          </a:bodyPr>
          <a:lstStyle/>
          <a:p>
            <a:pPr marL="457200" indent="-457200">
              <a:lnSpc>
                <a:spcPct val="150000"/>
              </a:lnSpc>
              <a:buFont typeface="+mj-lt"/>
              <a:buAutoNum type="alphaUcPeriod"/>
            </a:pPr>
            <a:r>
              <a:rPr lang="zh-CN" altLang="en-US" sz="2000" b="1">
                <a:solidFill>
                  <a:srgbClr val="CC3300"/>
                </a:solidFill>
                <a:latin typeface="黑体" panose="02010609060101010101" pitchFamily="49" charset="-122"/>
                <a:ea typeface="黑体" panose="02010609060101010101" pitchFamily="49" charset="-122"/>
              </a:rPr>
              <a:t>提取结构特征图</a:t>
            </a:r>
            <a:r>
              <a:rPr lang="zh-CN" altLang="en-US" sz="2000">
                <a:solidFill>
                  <a:srgbClr val="005825"/>
                </a:solidFill>
                <a:latin typeface="黑体" panose="02010609060101010101" pitchFamily="49" charset="-122"/>
                <a:ea typeface="黑体" panose="02010609060101010101" pitchFamily="49" charset="-122"/>
              </a:rPr>
              <a:t>和掩膜</a:t>
            </a:r>
          </a:p>
          <a:p>
            <a:pPr marL="457200" indent="-457200">
              <a:lnSpc>
                <a:spcPct val="150000"/>
              </a:lnSpc>
              <a:buFont typeface="+mj-lt"/>
              <a:buAutoNum type="alphaUcPeriod"/>
            </a:pPr>
            <a:r>
              <a:rPr lang="zh-CN" altLang="en-US" sz="2000">
                <a:solidFill>
                  <a:srgbClr val="005825"/>
                </a:solidFill>
                <a:latin typeface="黑体" panose="02010609060101010101" pitchFamily="49" charset="-122"/>
                <a:ea typeface="黑体" panose="02010609060101010101" pitchFamily="49" charset="-122"/>
              </a:rPr>
              <a:t>单独</a:t>
            </a:r>
            <a:r>
              <a:rPr lang="zh-CN" altLang="en-US" sz="2000" b="1">
                <a:solidFill>
                  <a:srgbClr val="CC3300"/>
                </a:solidFill>
                <a:latin typeface="黑体" panose="02010609060101010101" pitchFamily="49" charset="-122"/>
                <a:ea typeface="黑体" panose="02010609060101010101" pitchFamily="49" charset="-122"/>
              </a:rPr>
              <a:t>训练掩膜生成器</a:t>
            </a:r>
            <a:endParaRPr lang="en-US" altLang="zh-CN" sz="2000" b="1">
              <a:solidFill>
                <a:srgbClr val="CC3300"/>
              </a:solidFill>
              <a:latin typeface="黑体" panose="02010609060101010101" pitchFamily="49" charset="-122"/>
              <a:ea typeface="黑体" panose="02010609060101010101" pitchFamily="49" charset="-122"/>
            </a:endParaRPr>
          </a:p>
          <a:p>
            <a:pPr marL="457200" indent="-457200">
              <a:lnSpc>
                <a:spcPct val="150000"/>
              </a:lnSpc>
              <a:buFont typeface="+mj-lt"/>
              <a:buAutoNum type="alphaUcPeriod"/>
            </a:pPr>
            <a:r>
              <a:rPr lang="zh-CN" altLang="en-US" sz="2000" b="1">
                <a:solidFill>
                  <a:srgbClr val="CC3300"/>
                </a:solidFill>
                <a:latin typeface="黑体" panose="02010609060101010101" pitchFamily="49" charset="-122"/>
                <a:ea typeface="黑体" panose="02010609060101010101" pitchFamily="49" charset="-122"/>
              </a:rPr>
              <a:t>训练变分自动编码器</a:t>
            </a:r>
            <a:r>
              <a:rPr lang="zh-CN" altLang="en-US" sz="2000">
                <a:solidFill>
                  <a:srgbClr val="005825"/>
                </a:solidFill>
                <a:latin typeface="黑体" panose="02010609060101010101" pitchFamily="49" charset="-122"/>
                <a:ea typeface="黑体" panose="02010609060101010101" pitchFamily="49" charset="-122"/>
              </a:rPr>
              <a:t>重建结构特征图</a:t>
            </a:r>
          </a:p>
          <a:p>
            <a:pPr marL="457200" indent="-457200">
              <a:lnSpc>
                <a:spcPct val="150000"/>
              </a:lnSpc>
              <a:buFont typeface="+mj-lt"/>
              <a:buAutoNum type="alphaUcPeriod"/>
            </a:pPr>
            <a:r>
              <a:rPr lang="zh-CN" altLang="en-US" sz="2000">
                <a:solidFill>
                  <a:srgbClr val="005825"/>
                </a:solidFill>
                <a:latin typeface="黑体" panose="02010609060101010101" pitchFamily="49" charset="-122"/>
                <a:ea typeface="黑体" panose="02010609060101010101" pitchFamily="49" charset="-122"/>
              </a:rPr>
              <a:t>对</a:t>
            </a:r>
            <a:r>
              <a:rPr lang="zh-CN" altLang="en-US" sz="2000" b="1">
                <a:solidFill>
                  <a:srgbClr val="CC3300"/>
                </a:solidFill>
                <a:latin typeface="黑体" panose="02010609060101010101" pitchFamily="49" charset="-122"/>
                <a:ea typeface="黑体" panose="02010609060101010101" pitchFamily="49" charset="-122"/>
              </a:rPr>
              <a:t>编码器对抗训练</a:t>
            </a:r>
            <a:endParaRPr lang="en-US" altLang="zh-CN" sz="2000" b="1">
              <a:solidFill>
                <a:srgbClr val="CC3300"/>
              </a:solidFill>
              <a:latin typeface="黑体" panose="02010609060101010101" pitchFamily="49" charset="-122"/>
              <a:ea typeface="黑体" panose="02010609060101010101" pitchFamily="49" charset="-122"/>
            </a:endParaRPr>
          </a:p>
          <a:p>
            <a:pPr marL="457200" indent="-457200">
              <a:lnSpc>
                <a:spcPct val="150000"/>
              </a:lnSpc>
              <a:buFont typeface="+mj-lt"/>
              <a:buAutoNum type="alphaUcPeriod"/>
            </a:pPr>
            <a:r>
              <a:rPr lang="zh-CN" altLang="en-US" sz="2000">
                <a:solidFill>
                  <a:srgbClr val="005825"/>
                </a:solidFill>
                <a:latin typeface="黑体" panose="02010609060101010101" pitchFamily="49" charset="-122"/>
                <a:ea typeface="黑体" panose="02010609060101010101" pitchFamily="49" charset="-122"/>
              </a:rPr>
              <a:t>对</a:t>
            </a:r>
            <a:r>
              <a:rPr lang="zh-CN" altLang="en-US" sz="2000" b="1">
                <a:solidFill>
                  <a:srgbClr val="CC3300"/>
                </a:solidFill>
                <a:latin typeface="黑体" panose="02010609060101010101" pitchFamily="49" charset="-122"/>
                <a:ea typeface="黑体" panose="02010609060101010101" pitchFamily="49" charset="-122"/>
              </a:rPr>
              <a:t>生成器对抗训</a:t>
            </a:r>
            <a:r>
              <a:rPr lang="zh-CN" altLang="en-US" sz="2000" b="1" smtClean="0">
                <a:solidFill>
                  <a:srgbClr val="CC3300"/>
                </a:solidFill>
                <a:latin typeface="黑体" panose="02010609060101010101" pitchFamily="49" charset="-122"/>
                <a:ea typeface="黑体" panose="02010609060101010101" pitchFamily="49" charset="-122"/>
              </a:rPr>
              <a:t>练</a:t>
            </a:r>
            <a:endParaRPr lang="zh-CN" altLang="en-US" sz="2000" b="1">
              <a:solidFill>
                <a:srgbClr val="CC33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7566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9642</TotalTime>
  <Words>9001</Words>
  <Application>Microsoft Office PowerPoint</Application>
  <PresentationFormat>全屏显示(4:3)</PresentationFormat>
  <Paragraphs>679</Paragraphs>
  <Slides>57</Slides>
  <Notes>57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57</vt:i4>
      </vt:variant>
    </vt:vector>
  </HeadingPairs>
  <TitlesOfParts>
    <vt:vector size="67" baseType="lpstr">
      <vt:lpstr>等线</vt:lpstr>
      <vt:lpstr>等线 Light</vt:lpstr>
      <vt:lpstr>黑体</vt:lpstr>
      <vt:lpstr>宋体</vt:lpstr>
      <vt:lpstr>微软雅黑</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 R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quyili</cp:lastModifiedBy>
  <cp:revision>1763</cp:revision>
  <cp:lastPrinted>2020-05-26T15:16:02Z</cp:lastPrinted>
  <dcterms:created xsi:type="dcterms:W3CDTF">2018-05-04T02:30:09Z</dcterms:created>
  <dcterms:modified xsi:type="dcterms:W3CDTF">2020-05-31T05:43:37Z</dcterms:modified>
</cp:coreProperties>
</file>